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56" r:id="rId5"/>
    <p:sldId id="688" r:id="rId6"/>
    <p:sldId id="277" r:id="rId7"/>
    <p:sldId id="293" r:id="rId8"/>
    <p:sldId id="691" r:id="rId9"/>
    <p:sldId id="281" r:id="rId10"/>
    <p:sldId id="280" r:id="rId11"/>
    <p:sldId id="282" r:id="rId12"/>
    <p:sldId id="283" r:id="rId13"/>
    <p:sldId id="271" r:id="rId14"/>
    <p:sldId id="284" r:id="rId15"/>
    <p:sldId id="285" r:id="rId16"/>
    <p:sldId id="286" r:id="rId17"/>
    <p:sldId id="287" r:id="rId18"/>
    <p:sldId id="288" r:id="rId19"/>
    <p:sldId id="289" r:id="rId20"/>
    <p:sldId id="690" r:id="rId21"/>
    <p:sldId id="290" r:id="rId22"/>
    <p:sldId id="291" r:id="rId23"/>
    <p:sldId id="689" r:id="rId24"/>
    <p:sldId id="258" r:id="rId25"/>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he, Simon" initials="YS" lastIdx="6" clrIdx="0">
    <p:extLst>
      <p:ext uri="{19B8F6BF-5375-455C-9EA6-DF929625EA0E}">
        <p15:presenceInfo xmlns:p15="http://schemas.microsoft.com/office/powerpoint/2012/main" userId="659b02f3-dc28-43b9-9473-9f0151af78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851"/>
    <a:srgbClr val="919EB5"/>
    <a:srgbClr val="FFFFFF"/>
    <a:srgbClr val="000000"/>
    <a:srgbClr val="424242"/>
    <a:srgbClr val="EFA62B"/>
    <a:srgbClr val="738CA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5" autoAdjust="0"/>
    <p:restoredTop sz="77696" autoAdjust="0"/>
  </p:normalViewPr>
  <p:slideViewPr>
    <p:cSldViewPr snapToGrid="0" snapToObjects="1">
      <p:cViewPr varScale="1">
        <p:scale>
          <a:sx n="51" d="100"/>
          <a:sy n="51" d="100"/>
        </p:scale>
        <p:origin x="1216" y="36"/>
      </p:cViewPr>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Integrated</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6F4F-4D3B-AEC8-904E8F81EB1D}"/>
              </c:ext>
            </c:extLst>
          </c:dPt>
          <c:dPt>
            <c:idx val="1"/>
            <c:bubble3D val="0"/>
            <c:spPr>
              <a:solidFill>
                <a:schemeClr val="accent4">
                  <a:lumMod val="75000"/>
                </a:schemeClr>
              </a:solidFill>
              <a:ln w="19050">
                <a:noFill/>
              </a:ln>
              <a:effectLst/>
            </c:spPr>
            <c:extLst>
              <c:ext xmlns:c16="http://schemas.microsoft.com/office/drawing/2014/chart" uri="{C3380CC4-5D6E-409C-BE32-E72D297353CC}">
                <c16:uniqueId val="{00000003-6F4F-4D3B-AEC8-904E8F81EB1D}"/>
              </c:ext>
            </c:extLst>
          </c:dPt>
          <c:dLbls>
            <c:dLbl>
              <c:idx val="0"/>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Proxima Nova" panose="02000506030000020004" pitchFamily="2"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F4F-4D3B-AEC8-904E8F81EB1D}"/>
                </c:ext>
              </c:extLst>
            </c:dLbl>
            <c:dLbl>
              <c:idx val="1"/>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Proxima Nova" panose="02000506030000020004" pitchFamily="2"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F4F-4D3B-AEC8-904E8F81EB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0.28999999999999998</c:v>
                </c:pt>
                <c:pt idx="1">
                  <c:v>0.71</c:v>
                </c:pt>
              </c:numCache>
            </c:numRef>
          </c:val>
          <c:extLst>
            <c:ext xmlns:c16="http://schemas.microsoft.com/office/drawing/2014/chart" uri="{C3380CC4-5D6E-409C-BE32-E72D297353CC}">
              <c16:uniqueId val="{00000008-6F4F-4D3B-AEC8-904E8F81EB1D}"/>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800" b="0" i="0" u="none" strike="noStrike" kern="1200" baseline="0">
                <a:solidFill>
                  <a:schemeClr val="tx1"/>
                </a:solidFill>
                <a:latin typeface="Proxima Nova" panose="02000506030000020004" pitchFamily="2" charset="0"/>
                <a:ea typeface="+mn-ea"/>
                <a:cs typeface="+mn-cs"/>
              </a:defRPr>
            </a:pPr>
            <a:endParaRPr lang="en-US"/>
          </a:p>
        </c:txPr>
      </c:legendEntry>
      <c:legendEntry>
        <c:idx val="1"/>
        <c:txPr>
          <a:bodyPr rot="0" spcFirstLastPara="1" vertOverflow="ellipsis" vert="horz" wrap="square" anchor="ctr" anchorCtr="1"/>
          <a:lstStyle/>
          <a:p>
            <a:pPr>
              <a:defRPr sz="2800" b="0" i="0" u="none" strike="noStrike" kern="1200" baseline="0">
                <a:solidFill>
                  <a:schemeClr val="tx1"/>
                </a:solidFill>
                <a:latin typeface="Proxima Nova" panose="02000506030000020004" pitchFamily="2"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Proxima Nova" panose="02000506030000020004" pitchFamily="2" charset="0"/>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3551092920268318E-2"/>
          <c:y val="9.7406402997843033E-2"/>
          <c:w val="0.91160876400966129"/>
          <c:h val="0.90259359700215691"/>
        </c:manualLayout>
      </c:layout>
      <c:scatterChart>
        <c:scatterStyle val="smoothMarker"/>
        <c:varyColors val="0"/>
        <c:ser>
          <c:idx val="0"/>
          <c:order val="0"/>
          <c:tx>
            <c:strRef>
              <c:f>Sheet1!$B$1</c:f>
              <c:strCache>
                <c:ptCount val="1"/>
                <c:pt idx="0">
                  <c:v>Y-Value 1</c:v>
                </c:pt>
              </c:strCache>
            </c:strRef>
          </c:tx>
          <c:spPr>
            <a:ln w="31750" cap="rnd">
              <a:solidFill>
                <a:schemeClr val="accent2"/>
              </a:solidFill>
              <a:round/>
            </a:ln>
            <a:effectLst>
              <a:outerShdw blurRad="40000" dist="23000" dir="5400000" rotWithShape="0">
                <a:srgbClr val="000000">
                  <a:alpha val="35000"/>
                </a:srgbClr>
              </a:outerShdw>
            </a:effectLst>
          </c:spPr>
          <c:marker>
            <c:symbol val="none"/>
          </c:marker>
          <c:xVal>
            <c:numRef>
              <c:f>Sheet1!$A$2:$A$8</c:f>
              <c:numCache>
                <c:formatCode>General</c:formatCode>
                <c:ptCount val="7"/>
                <c:pt idx="0">
                  <c:v>0</c:v>
                </c:pt>
                <c:pt idx="1">
                  <c:v>1</c:v>
                </c:pt>
                <c:pt idx="2">
                  <c:v>2</c:v>
                </c:pt>
                <c:pt idx="3">
                  <c:v>3</c:v>
                </c:pt>
                <c:pt idx="4">
                  <c:v>3.5</c:v>
                </c:pt>
                <c:pt idx="5">
                  <c:v>4</c:v>
                </c:pt>
              </c:numCache>
            </c:numRef>
          </c:xVal>
          <c:yVal>
            <c:numRef>
              <c:f>Sheet1!$B$2:$B$8</c:f>
              <c:numCache>
                <c:formatCode>General</c:formatCode>
                <c:ptCount val="7"/>
                <c:pt idx="0">
                  <c:v>0</c:v>
                </c:pt>
                <c:pt idx="1">
                  <c:v>1</c:v>
                </c:pt>
                <c:pt idx="2">
                  <c:v>3.75</c:v>
                </c:pt>
                <c:pt idx="3">
                  <c:v>3.75</c:v>
                </c:pt>
                <c:pt idx="4">
                  <c:v>2</c:v>
                </c:pt>
                <c:pt idx="5">
                  <c:v>1</c:v>
                </c:pt>
              </c:numCache>
            </c:numRef>
          </c:yVal>
          <c:smooth val="1"/>
          <c:extLst>
            <c:ext xmlns:c16="http://schemas.microsoft.com/office/drawing/2014/chart" uri="{C3380CC4-5D6E-409C-BE32-E72D297353CC}">
              <c16:uniqueId val="{00000000-2E2A-AB43-86A2-F1E9D1172918}"/>
            </c:ext>
          </c:extLst>
        </c:ser>
        <c:dLbls>
          <c:showLegendKey val="0"/>
          <c:showVal val="0"/>
          <c:showCatName val="0"/>
          <c:showSerName val="0"/>
          <c:showPercent val="0"/>
          <c:showBubbleSize val="0"/>
        </c:dLbls>
        <c:axId val="-976093280"/>
        <c:axId val="-976090800"/>
      </c:scatterChart>
      <c:valAx>
        <c:axId val="-976093280"/>
        <c:scaling>
          <c:orientation val="minMax"/>
          <c:max val="4"/>
          <c:min val="0"/>
        </c:scaling>
        <c:delete val="0"/>
        <c:axPos val="b"/>
        <c:majorGridlines>
          <c:spPr>
            <a:ln w="9525" cap="flat" cmpd="sng" algn="ctr">
              <a:solidFill>
                <a:srgbClr val="919EB5">
                  <a:alpha val="26000"/>
                </a:srgbClr>
              </a:solidFill>
              <a:round/>
            </a:ln>
            <a:effectLst>
              <a:outerShdw blurRad="38100" dist="50800" dir="5400000" algn="ctr" rotWithShape="0">
                <a:srgbClr val="7E0525"/>
              </a:outerShdw>
            </a:effectLst>
          </c:spPr>
        </c:majorGridlines>
        <c:numFmt formatCode="General" sourceLinked="0"/>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976090800"/>
        <c:crosses val="autoZero"/>
        <c:crossBetween val="midCat"/>
        <c:majorUnit val="1"/>
      </c:valAx>
      <c:valAx>
        <c:axId val="-976090800"/>
        <c:scaling>
          <c:orientation val="minMax"/>
          <c:max val="5.5"/>
        </c:scaling>
        <c:delete val="0"/>
        <c:axPos val="l"/>
        <c:majorGridlines>
          <c:spPr>
            <a:ln w="9525" cap="flat" cmpd="sng" algn="ctr">
              <a:noFill/>
              <a:round/>
            </a:ln>
            <a:effectLst/>
          </c:spPr>
        </c:majorGridlines>
        <c:numFmt formatCode="General"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976093280"/>
        <c:crosses val="autoZero"/>
        <c:crossBetween val="midCat"/>
      </c:valAx>
      <c:spPr>
        <a:solidFill>
          <a:schemeClr val="lt1"/>
        </a:solidFill>
        <a:ln w="25400" cap="flat" cmpd="sng" algn="ctr">
          <a:noFill/>
          <a:prstDash val="solid"/>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FBC-D241-BBCC-E2CB0E59F3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FBC-D241-BBCC-E2CB0E59F3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FBC-D241-BBCC-E2CB0E59F3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FBC-D241-BBCC-E2CB0E59F3C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FBC-D241-BBCC-E2CB0E59F3C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FBC-D241-BBCC-E2CB0E59F3C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FBC-D241-BBCC-E2CB0E59F3C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FBC-D241-BBCC-E2CB0E59F3C4}"/>
              </c:ext>
            </c:extLst>
          </c:dPt>
          <c:dLbls>
            <c:dLbl>
              <c:idx val="0"/>
              <c:layout>
                <c:manualLayout>
                  <c:x val="0.21585837566191499"/>
                  <c:y val="8.2145495470929197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52642802741813"/>
                      <c:h val="0.38333333333333303"/>
                    </c:manualLayout>
                  </c15:layout>
                </c:ext>
                <c:ext xmlns:c16="http://schemas.microsoft.com/office/drawing/2014/chart" uri="{C3380CC4-5D6E-409C-BE32-E72D297353CC}">
                  <c16:uniqueId val="{00000001-FFBC-D241-BBCC-E2CB0E59F3C4}"/>
                </c:ext>
              </c:extLst>
            </c:dLbl>
            <c:dLbl>
              <c:idx val="1"/>
              <c:layout>
                <c:manualLayout>
                  <c:x val="0.34136496932552102"/>
                  <c:y val="1.9997582417945602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33443613531553001"/>
                      <c:h val="0.219666605046655"/>
                    </c:manualLayout>
                  </c15:layout>
                </c:ext>
                <c:ext xmlns:c16="http://schemas.microsoft.com/office/drawing/2014/chart" uri="{C3380CC4-5D6E-409C-BE32-E72D297353CC}">
                  <c16:uniqueId val="{00000003-FFBC-D241-BBCC-E2CB0E59F3C4}"/>
                </c:ext>
              </c:extLst>
            </c:dLbl>
            <c:dLbl>
              <c:idx val="2"/>
              <c:layout>
                <c:manualLayout>
                  <c:x val="-0.22752417934059599"/>
                  <c:y val="0.21229301238947401"/>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01195674988456"/>
                      <c:h val="0.23142115341801001"/>
                    </c:manualLayout>
                  </c15:layout>
                </c:ext>
                <c:ext xmlns:c16="http://schemas.microsoft.com/office/drawing/2014/chart" uri="{C3380CC4-5D6E-409C-BE32-E72D297353CC}">
                  <c16:uniqueId val="{00000005-FFBC-D241-BBCC-E2CB0E59F3C4}"/>
                </c:ext>
              </c:extLst>
            </c:dLbl>
            <c:dLbl>
              <c:idx val="3"/>
              <c:layout>
                <c:manualLayout>
                  <c:x val="-0.250442733613778"/>
                  <c:y val="0.112363521015967"/>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19070830159939"/>
                      <c:h val="0.169319514396536"/>
                    </c:manualLayout>
                  </c15:layout>
                </c:ext>
                <c:ext xmlns:c16="http://schemas.microsoft.com/office/drawing/2014/chart" uri="{C3380CC4-5D6E-409C-BE32-E72D297353CC}">
                  <c16:uniqueId val="{00000007-FFBC-D241-BBCC-E2CB0E59F3C4}"/>
                </c:ext>
              </c:extLst>
            </c:dLbl>
            <c:dLbl>
              <c:idx val="4"/>
              <c:layout>
                <c:manualLayout>
                  <c:x val="-0.26504202171646302"/>
                  <c:y val="3.3767557428011699E-3"/>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6176694592536198"/>
                      <c:h val="0.16043253942677299"/>
                    </c:manualLayout>
                  </c15:layout>
                </c:ext>
                <c:ext xmlns:c16="http://schemas.microsoft.com/office/drawing/2014/chart" uri="{C3380CC4-5D6E-409C-BE32-E72D297353CC}">
                  <c16:uniqueId val="{00000009-FFBC-D241-BBCC-E2CB0E59F3C4}"/>
                </c:ext>
              </c:extLst>
            </c:dLbl>
            <c:dLbl>
              <c:idx val="5"/>
              <c:layout>
                <c:manualLayout>
                  <c:x val="-0.23265847200494599"/>
                  <c:y val="-0.146915400521066"/>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39336461366987"/>
                      <c:h val="0.103533515116217"/>
                    </c:manualLayout>
                  </c15:layout>
                </c:ext>
                <c:ext xmlns:c16="http://schemas.microsoft.com/office/drawing/2014/chart" uri="{C3380CC4-5D6E-409C-BE32-E72D297353CC}">
                  <c16:uniqueId val="{0000000B-FFBC-D241-BBCC-E2CB0E59F3C4}"/>
                </c:ext>
              </c:extLst>
            </c:dLbl>
            <c:dLbl>
              <c:idx val="6"/>
              <c:layout>
                <c:manualLayout>
                  <c:x val="0.28504341494984398"/>
                  <c:y val="-7.4584795664440401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9297136231258802"/>
                      <c:h val="0.14196650757512699"/>
                    </c:manualLayout>
                  </c15:layout>
                </c:ext>
                <c:ext xmlns:c16="http://schemas.microsoft.com/office/drawing/2014/chart" uri="{C3380CC4-5D6E-409C-BE32-E72D297353CC}">
                  <c16:uniqueId val="{0000000D-FFBC-D241-BBCC-E2CB0E59F3C4}"/>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Proxima Nova" panose="02000506030000020004" pitchFamily="2" charset="0"/>
                    <a:ea typeface="+mn-ea"/>
                    <a:cs typeface="+mn-cs"/>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7"/>
                <c:pt idx="0">
                  <c:v>Taking repetitive tasks out of marketers hands, allowing focus on new/more exciting projects</c:v>
                </c:pt>
                <c:pt idx="1">
                  <c:v>Better targeting of customers and prospects</c:v>
                </c:pt>
                <c:pt idx="2">
                  <c:v>Improving the customer experience</c:v>
                </c:pt>
                <c:pt idx="3">
                  <c:v>Better email marketing</c:v>
                </c:pt>
                <c:pt idx="4">
                  <c:v>Reduction of human error in campaigns</c:v>
                </c:pt>
                <c:pt idx="5">
                  <c:v>Lead management</c:v>
                </c:pt>
                <c:pt idx="6">
                  <c:v>Multichannel marketing</c:v>
                </c:pt>
              </c:strCache>
            </c:strRef>
          </c:cat>
          <c:val>
            <c:numRef>
              <c:f>Sheet1!$B$2:$B$9</c:f>
              <c:numCache>
                <c:formatCode>General</c:formatCode>
                <c:ptCount val="8"/>
                <c:pt idx="0">
                  <c:v>0.36</c:v>
                </c:pt>
                <c:pt idx="1">
                  <c:v>0.3</c:v>
                </c:pt>
                <c:pt idx="2">
                  <c:v>0.1</c:v>
                </c:pt>
                <c:pt idx="3">
                  <c:v>0.09</c:v>
                </c:pt>
                <c:pt idx="4">
                  <c:v>0.08</c:v>
                </c:pt>
                <c:pt idx="5">
                  <c:v>0.04</c:v>
                </c:pt>
                <c:pt idx="6">
                  <c:v>0.03</c:v>
                </c:pt>
              </c:numCache>
            </c:numRef>
          </c:val>
          <c:extLst>
            <c:ext xmlns:c16="http://schemas.microsoft.com/office/drawing/2014/chart" uri="{C3380CC4-5D6E-409C-BE32-E72D297353CC}">
              <c16:uniqueId val="{00000010-FFBC-D241-BBCC-E2CB0E59F3C4}"/>
            </c:ext>
          </c:extLst>
        </c:ser>
        <c:dLbls>
          <c:showLegendKey val="0"/>
          <c:showVal val="0"/>
          <c:showCatName val="1"/>
          <c:showSerName val="0"/>
          <c:showPercent val="1"/>
          <c:showBubbleSize val="0"/>
          <c:showLeaderLines val="1"/>
        </c:dLbls>
        <c:firstSliceAng val="0"/>
        <c:holeSize val="59"/>
      </c:doughnutChart>
      <c:spPr>
        <a:noFill/>
        <a:ln>
          <a:noFill/>
        </a:ln>
        <a:effectLst/>
      </c:spPr>
    </c:plotArea>
    <c:plotVisOnly val="1"/>
    <c:dispBlanksAs val="gap"/>
    <c:showDLblsOverMax val="0"/>
  </c:chart>
  <c:spPr>
    <a:noFill/>
    <a:ln>
      <a:noFill/>
    </a:ln>
    <a:effectLst/>
  </c:spPr>
  <c:txPr>
    <a:bodyPr/>
    <a:lstStyle/>
    <a:p>
      <a:pPr>
        <a:defRPr sz="1800">
          <a:solidFill>
            <a:schemeClr val="tx1"/>
          </a:solidFill>
          <a:latin typeface="Proxima Nova" panose="02000506030000020004"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F453EF-5D54-DE42-BD2A-5EF50D748F65}" type="datetimeFigureOut">
              <a:rPr lang="en-US" smtClean="0"/>
              <a:t>3/21/2018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E5E098-7FA6-6941-8913-AB6EFF3AA8BD}" type="slidenum">
              <a:rPr lang="en-US" smtClean="0"/>
              <a:t>‹#›</a:t>
            </a:fld>
            <a:endParaRPr lang="en-US"/>
          </a:p>
        </p:txBody>
      </p:sp>
    </p:spTree>
    <p:extLst>
      <p:ext uri="{BB962C8B-B14F-4D97-AF65-F5344CB8AC3E}">
        <p14:creationId xmlns:p14="http://schemas.microsoft.com/office/powerpoint/2010/main" val="3446737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261DD-3903-2B43-A138-CC5AE0BC08A3}" type="datetimeFigureOut">
              <a:rPr lang="en-US" smtClean="0"/>
              <a:t>3/21/2018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9A4F1-01F9-4B49-8E73-35E86A38E8B0}" type="slidenum">
              <a:rPr lang="en-US" smtClean="0"/>
              <a:t>‹#›</a:t>
            </a:fld>
            <a:endParaRPr lang="en-US"/>
          </a:p>
        </p:txBody>
      </p:sp>
    </p:spTree>
    <p:extLst>
      <p:ext uri="{BB962C8B-B14F-4D97-AF65-F5344CB8AC3E}">
        <p14:creationId xmlns:p14="http://schemas.microsoft.com/office/powerpoint/2010/main" val="62112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eckershospitalreview.com/patient-engagement/consumers-want-their-digital-healthcare-experience-to-be-more-like-retail-4-things-to-know.html?tmpl=component&amp;print=1"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us.nttdata.com/en/news/press-release/2018/march/ntt-data-study-finds-consumers-expect-their-healthcare-digital-experience-to-be-like-retail" TargetMode="External"/><Relationship Id="rId4" Type="http://schemas.openxmlformats.org/officeDocument/2006/relationships/hyperlink" Target="https://www.beckershospitalreview.com/component/mailto/?tmpl=component&amp;template=beckers&amp;link=https://www.beckershospitalreview.com/patient-engagement/consumers-want-their-digital-healthcare-experience-to-be-more-like-retail-4-things-to-know.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witter.com/JohnMu/status/95894403440743219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175">
              <a:defRPr/>
            </a:pPr>
            <a:fld id="{26DF4B24-4C9B-6745-AEEC-4E06E50600AD}" type="slidenum">
              <a:rPr lang="en-US">
                <a:solidFill>
                  <a:prstClr val="black"/>
                </a:solidFill>
                <a:latin typeface="Calibri" panose="020F0502020204030204"/>
              </a:rPr>
              <a:pPr defTabSz="457175">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2836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2982E-6A03-9B48-8AB9-54F5D670F991}" type="slidenum">
              <a:rPr lang="en-US" smtClean="0"/>
              <a:t>16</a:t>
            </a:fld>
            <a:endParaRPr lang="en-US" dirty="0"/>
          </a:p>
        </p:txBody>
      </p:sp>
    </p:spTree>
    <p:extLst>
      <p:ext uri="{BB962C8B-B14F-4D97-AF65-F5344CB8AC3E}">
        <p14:creationId xmlns:p14="http://schemas.microsoft.com/office/powerpoint/2010/main" val="385256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baseline="0" dirty="0"/>
              <a:t>Of course we want our customers, ultimately, to make an appointment with us. That’s what WE want. Our customers? They may not always be at the point in THEIR journey where they are ready to make that appointment. They may want information or advice. They may want reassurance. They may want driving directions. If we help them, however they want or need that help, then when the time comes to make an appointment, we will be their natural choice.</a:t>
            </a:r>
            <a:endParaRPr lang="en-US" b="0" dirty="0"/>
          </a:p>
        </p:txBody>
      </p:sp>
    </p:spTree>
    <p:extLst>
      <p:ext uri="{BB962C8B-B14F-4D97-AF65-F5344CB8AC3E}">
        <p14:creationId xmlns:p14="http://schemas.microsoft.com/office/powerpoint/2010/main" val="2659126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Consumers want their digital healthcare experience to be more like retail: 4 things to know</a:t>
            </a:r>
          </a:p>
          <a:p>
            <a:r>
              <a:rPr lang="en-GB" sz="1200" b="0" i="1" kern="1200" dirty="0">
                <a:solidFill>
                  <a:schemeClr val="tx1"/>
                </a:solidFill>
                <a:effectLst/>
                <a:latin typeface="+mn-lt"/>
                <a:ea typeface="+mn-ea"/>
                <a:cs typeface="+mn-cs"/>
              </a:rPr>
              <a:t>Written by Julie Spitzer | </a:t>
            </a:r>
            <a:r>
              <a:rPr lang="en-GB" sz="1200" b="0" i="0" kern="1200" dirty="0">
                <a:solidFill>
                  <a:schemeClr val="tx1"/>
                </a:solidFill>
                <a:effectLst/>
                <a:latin typeface="+mn-lt"/>
                <a:ea typeface="+mn-ea"/>
                <a:cs typeface="+mn-cs"/>
              </a:rPr>
              <a:t>March 08, 2018 | </a:t>
            </a:r>
            <a:r>
              <a:rPr lang="en-GB" sz="1200" b="0" i="0" u="none" strike="noStrike" kern="1200" dirty="0">
                <a:solidFill>
                  <a:schemeClr val="tx1"/>
                </a:solidFill>
                <a:effectLst/>
                <a:latin typeface="+mn-lt"/>
                <a:ea typeface="+mn-ea"/>
                <a:cs typeface="+mn-cs"/>
                <a:hlinkClick r:id="rId3" tooltip="Print article &lt; Consumers want their digital healthcare experience to be more like retail: 4 things to know &gt;"/>
              </a:rPr>
              <a:t>Print </a:t>
            </a:r>
            <a:r>
              <a:rPr lang="en-GB" sz="1200" b="0" i="0" kern="1200" dirty="0">
                <a:solidFill>
                  <a:schemeClr val="tx1"/>
                </a:solidFill>
                <a:effectLst/>
                <a:latin typeface="+mn-lt"/>
                <a:ea typeface="+mn-ea"/>
                <a:cs typeface="+mn-cs"/>
              </a:rPr>
              <a:t> | </a:t>
            </a:r>
            <a:r>
              <a:rPr lang="en-GB" sz="1200" b="0" i="0" u="sng" kern="1200" dirty="0">
                <a:solidFill>
                  <a:schemeClr val="tx1"/>
                </a:solidFill>
                <a:effectLst/>
                <a:latin typeface="+mn-lt"/>
                <a:ea typeface="+mn-ea"/>
                <a:cs typeface="+mn-cs"/>
                <a:hlinkClick r:id="rId4"/>
              </a:rPr>
              <a:t>Email</a:t>
            </a:r>
            <a:endParaRPr lang="en-GB" sz="1200" b="0" i="0" kern="1200" dirty="0">
              <a:solidFill>
                <a:schemeClr val="tx1"/>
              </a:solidFill>
              <a:effectLst/>
              <a:latin typeface="+mn-lt"/>
              <a:ea typeface="+mn-ea"/>
              <a:cs typeface="+mn-cs"/>
            </a:endParaRPr>
          </a:p>
          <a:p>
            <a:r>
              <a:rPr lang="en-GB" sz="1200" b="0" i="0" u="sng" kern="1200" dirty="0" err="1">
                <a:solidFill>
                  <a:schemeClr val="tx1"/>
                </a:solidFill>
                <a:effectLst/>
                <a:latin typeface="+mn-lt"/>
                <a:ea typeface="+mn-ea"/>
                <a:cs typeface="+mn-cs"/>
              </a:rPr>
              <a:t>inShare</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Healthcare consumers want their digital experiences for routine healthcare transactions — like paying medical bills or filling prescriptions — to be similar to retail, according to results of a </a:t>
            </a:r>
            <a:r>
              <a:rPr lang="en-GB" sz="1200" b="0" i="0" u="sng" kern="1200" dirty="0">
                <a:solidFill>
                  <a:schemeClr val="tx1"/>
                </a:solidFill>
                <a:effectLst/>
                <a:latin typeface="+mn-lt"/>
                <a:ea typeface="+mn-ea"/>
                <a:cs typeface="+mn-cs"/>
                <a:hlinkClick r:id="rId5"/>
              </a:rPr>
              <a:t>survey </a:t>
            </a:r>
            <a:r>
              <a:rPr lang="en-GB" sz="1200" b="0" i="0" kern="1200" dirty="0">
                <a:solidFill>
                  <a:schemeClr val="tx1"/>
                </a:solidFill>
                <a:effectLst/>
                <a:latin typeface="+mn-lt"/>
                <a:ea typeface="+mn-ea"/>
                <a:cs typeface="+mn-cs"/>
              </a:rPr>
              <a:t>commissioned by NTT DATA Services.</a:t>
            </a:r>
          </a:p>
          <a:p>
            <a:r>
              <a:rPr lang="en-GB" sz="1200" b="0" i="0" kern="1200" dirty="0">
                <a:solidFill>
                  <a:schemeClr val="tx1"/>
                </a:solidFill>
                <a:effectLst/>
                <a:latin typeface="+mn-lt"/>
                <a:ea typeface="+mn-ea"/>
                <a:cs typeface="+mn-cs"/>
              </a:rPr>
              <a:t>The research was based on online responses from nearly 1,102 U.S. healthcare consumers during September 2017. NTT DATA specifically sought to answer three questions:</a:t>
            </a:r>
          </a:p>
          <a:p>
            <a:r>
              <a:rPr lang="en-GB" sz="1200" b="0" i="0" kern="1200" dirty="0">
                <a:solidFill>
                  <a:schemeClr val="tx1"/>
                </a:solidFill>
                <a:effectLst/>
                <a:latin typeface="+mn-lt"/>
                <a:ea typeface="+mn-ea"/>
                <a:cs typeface="+mn-cs"/>
              </a:rPr>
              <a:t>·         How satisfied are consumers with the digital customer experience across healthcare companies?</a:t>
            </a:r>
          </a:p>
          <a:p>
            <a:r>
              <a:rPr lang="en-GB" sz="1200" b="0" i="0" kern="1200" dirty="0">
                <a:solidFill>
                  <a:schemeClr val="tx1"/>
                </a:solidFill>
                <a:effectLst/>
                <a:latin typeface="+mn-lt"/>
                <a:ea typeface="+mn-ea"/>
                <a:cs typeface="+mn-cs"/>
              </a:rPr>
              <a:t>·         Where could physicians' offices or healthcare insurers provide more seamless care?</a:t>
            </a:r>
          </a:p>
          <a:p>
            <a:r>
              <a:rPr lang="en-GB" sz="1200" b="0" i="0" kern="1200" dirty="0">
                <a:solidFill>
                  <a:schemeClr val="tx1"/>
                </a:solidFill>
                <a:effectLst/>
                <a:latin typeface="+mn-lt"/>
                <a:ea typeface="+mn-ea"/>
                <a:cs typeface="+mn-cs"/>
              </a:rPr>
              <a:t>·         How do consumers prefer to interact with healthcare organizations?</a:t>
            </a:r>
          </a:p>
          <a:p>
            <a:r>
              <a:rPr lang="en-GB" sz="1200" b="0" i="0" kern="1200" dirty="0">
                <a:solidFill>
                  <a:schemeClr val="tx1"/>
                </a:solidFill>
                <a:effectLst/>
                <a:latin typeface="+mn-lt"/>
                <a:ea typeface="+mn-ea"/>
                <a:cs typeface="+mn-cs"/>
              </a:rPr>
              <a:t>Here are four things to know.</a:t>
            </a:r>
          </a:p>
          <a:p>
            <a:r>
              <a:rPr lang="en-GB" sz="1200" b="0" i="0" kern="1200" dirty="0">
                <a:solidFill>
                  <a:schemeClr val="tx1"/>
                </a:solidFill>
                <a:effectLst/>
                <a:latin typeface="+mn-lt"/>
                <a:ea typeface="+mn-ea"/>
                <a:cs typeface="+mn-cs"/>
              </a:rPr>
              <a:t>1. Seventy-eight percent of the more tech-savvy consumers say the healthcare digital customer experience needs improvement, and 50 percent said they would leave their current physician for a better digital customer experience.</a:t>
            </a:r>
          </a:p>
          <a:p>
            <a:r>
              <a:rPr lang="en-GB" sz="1200" b="0" i="0" kern="1200" dirty="0">
                <a:solidFill>
                  <a:schemeClr val="tx1"/>
                </a:solidFill>
                <a:effectLst/>
                <a:latin typeface="+mn-lt"/>
                <a:ea typeface="+mn-ea"/>
                <a:cs typeface="+mn-cs"/>
              </a:rPr>
              <a:t>2. More than half (69 percent) of respondents expect their health insurer to make it easier to navigate affordable care and wellness options.</a:t>
            </a:r>
          </a:p>
          <a:p>
            <a:r>
              <a:rPr lang="en-GB" sz="1200" b="0" i="0" kern="1200" dirty="0">
                <a:solidFill>
                  <a:schemeClr val="tx1"/>
                </a:solidFill>
                <a:effectLst/>
                <a:latin typeface="+mn-lt"/>
                <a:ea typeface="+mn-ea"/>
                <a:cs typeface="+mn-cs"/>
              </a:rPr>
              <a:t>3. Consumers want fast and easy digital experiences, but mobile healthcare is perceived as lacking ease of use and features, with 62 percent of respondents citing it is not able to accomplish what they want it to do, 42 percent of respondents citing a lack of relevant options and 40 percent of respondents citing mobile healthcare takes too long to complete.</a:t>
            </a:r>
          </a:p>
          <a:p>
            <a:r>
              <a:rPr lang="en-GB" sz="1200" b="0" i="0" kern="1200" dirty="0">
                <a:solidFill>
                  <a:schemeClr val="tx1"/>
                </a:solidFill>
                <a:effectLst/>
                <a:latin typeface="+mn-lt"/>
                <a:ea typeface="+mn-ea"/>
                <a:cs typeface="+mn-cs"/>
              </a:rPr>
              <a:t>4. Here are the six areas consumers respondents said improvement is most needed in.</a:t>
            </a:r>
          </a:p>
          <a:p>
            <a:r>
              <a:rPr lang="en-GB" sz="1200" b="0" i="0" kern="1200" dirty="0">
                <a:solidFill>
                  <a:schemeClr val="tx1"/>
                </a:solidFill>
                <a:effectLst/>
                <a:latin typeface="+mn-lt"/>
                <a:ea typeface="+mn-ea"/>
                <a:cs typeface="+mn-cs"/>
              </a:rPr>
              <a:t>·         Searching for a physician or specialist (81 percent)</a:t>
            </a:r>
          </a:p>
          <a:p>
            <a:r>
              <a:rPr lang="en-GB" sz="1200" b="0" i="0" kern="1200" dirty="0">
                <a:solidFill>
                  <a:schemeClr val="tx1"/>
                </a:solidFill>
                <a:effectLst/>
                <a:latin typeface="+mn-lt"/>
                <a:ea typeface="+mn-ea"/>
                <a:cs typeface="+mn-cs"/>
              </a:rPr>
              <a:t>·         Accessing a family member's health records (80 percent)</a:t>
            </a:r>
          </a:p>
          <a:p>
            <a:r>
              <a:rPr lang="en-GB" sz="1200" b="0" i="0" kern="1200" dirty="0">
                <a:solidFill>
                  <a:schemeClr val="tx1"/>
                </a:solidFill>
                <a:effectLst/>
                <a:latin typeface="+mn-lt"/>
                <a:ea typeface="+mn-ea"/>
                <a:cs typeface="+mn-cs"/>
              </a:rPr>
              <a:t>·         Changing or making an appointment (79 percent)</a:t>
            </a:r>
          </a:p>
          <a:p>
            <a:r>
              <a:rPr lang="en-GB" sz="1200" b="0" i="0" kern="1200" dirty="0">
                <a:solidFill>
                  <a:schemeClr val="tx1"/>
                </a:solidFill>
                <a:effectLst/>
                <a:latin typeface="+mn-lt"/>
                <a:ea typeface="+mn-ea"/>
                <a:cs typeface="+mn-cs"/>
              </a:rPr>
              <a:t>·         Accessing test results (76 percent)</a:t>
            </a:r>
          </a:p>
          <a:p>
            <a:r>
              <a:rPr lang="en-GB" sz="1200" b="0" i="0" kern="1200" dirty="0">
                <a:solidFill>
                  <a:schemeClr val="tx1"/>
                </a:solidFill>
                <a:effectLst/>
                <a:latin typeface="+mn-lt"/>
                <a:ea typeface="+mn-ea"/>
                <a:cs typeface="+mn-cs"/>
              </a:rPr>
              <a:t>·         Paying bills (75 percent)</a:t>
            </a:r>
          </a:p>
          <a:p>
            <a:r>
              <a:rPr lang="en-GB" sz="1200" b="0" i="0" kern="1200" dirty="0">
                <a:solidFill>
                  <a:schemeClr val="tx1"/>
                </a:solidFill>
                <a:effectLst/>
                <a:latin typeface="+mn-lt"/>
                <a:ea typeface="+mn-ea"/>
                <a:cs typeface="+mn-cs"/>
              </a:rPr>
              <a:t>·         Filling a prescription (74 percent)</a:t>
            </a:r>
          </a:p>
          <a:p>
            <a:r>
              <a:rPr lang="en-GB" sz="1200" b="0" i="0" kern="1200" dirty="0">
                <a:solidFill>
                  <a:schemeClr val="tx1"/>
                </a:solidFill>
                <a:effectLst/>
                <a:latin typeface="+mn-lt"/>
                <a:ea typeface="+mn-ea"/>
                <a:cs typeface="+mn-cs"/>
              </a:rPr>
              <a:t>"While digital experience may have a moderate impact on overall healthcare decisions made today, it is changing at an increasing rate," said Alan Hughes, COO of NTT DATA. "Providers, insurers and pharmacies taking heed of the trend will be best suited to </a:t>
            </a:r>
            <a:r>
              <a:rPr lang="en-GB" sz="1200" b="0" i="0" kern="1200" dirty="0" err="1">
                <a:solidFill>
                  <a:schemeClr val="tx1"/>
                </a:solidFill>
                <a:effectLst/>
                <a:latin typeface="+mn-lt"/>
                <a:ea typeface="+mn-ea"/>
                <a:cs typeface="+mn-cs"/>
              </a:rPr>
              <a:t>fulfill</a:t>
            </a:r>
            <a:r>
              <a:rPr lang="en-GB" sz="1200" b="0" i="0" kern="1200" dirty="0">
                <a:solidFill>
                  <a:schemeClr val="tx1"/>
                </a:solidFill>
                <a:effectLst/>
                <a:latin typeface="+mn-lt"/>
                <a:ea typeface="+mn-ea"/>
                <a:cs typeface="+mn-cs"/>
              </a:rPr>
              <a:t> patient expectations."</a:t>
            </a:r>
          </a:p>
        </p:txBody>
      </p:sp>
      <p:sp>
        <p:nvSpPr>
          <p:cNvPr id="4" name="Slide Number Placeholder 3"/>
          <p:cNvSpPr>
            <a:spLocks noGrp="1"/>
          </p:cNvSpPr>
          <p:nvPr>
            <p:ph type="sldNum" sz="quarter" idx="10"/>
          </p:nvPr>
        </p:nvSpPr>
        <p:spPr/>
        <p:txBody>
          <a:bodyPr/>
          <a:lstStyle/>
          <a:p>
            <a:fld id="{0FD9A4F1-01F9-4B49-8E73-35E86A38E8B0}" type="slidenum">
              <a:rPr lang="en-US" smtClean="0"/>
              <a:t>5</a:t>
            </a:fld>
            <a:endParaRPr lang="en-US"/>
          </a:p>
        </p:txBody>
      </p:sp>
    </p:spTree>
    <p:extLst>
      <p:ext uri="{BB962C8B-B14F-4D97-AF65-F5344CB8AC3E}">
        <p14:creationId xmlns:p14="http://schemas.microsoft.com/office/powerpoint/2010/main" val="1362277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Google drives 96% of mobile search traffic, followed by Yahoo at 2% and Bing at 1%. (</a:t>
            </a:r>
            <a:r>
              <a:rPr lang="en-US" sz="1200" b="0" i="0" kern="1200" dirty="0" err="1">
                <a:solidFill>
                  <a:schemeClr val="tx1"/>
                </a:solidFill>
                <a:effectLst/>
                <a:latin typeface="+mn-lt"/>
                <a:ea typeface="+mn-ea"/>
                <a:cs typeface="+mn-cs"/>
              </a:rPr>
              <a:t>NetMarketShare</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One of the most misunderstood points about the Mobile-First Index is that Google intends it to be the primary index – for both mobile and desktop searches. It is called ‘mobile-first’ because the crawler is evaluating the content as a mobile phone rather than a desktop computer, so content that would not be linked or visible for a mobile phone might not get included in this index. The idea is that Google wants us to consider the content in a ‘mobile-first’ setting, but not necessarily a ‘mobile-only’ setting.</a:t>
            </a:r>
          </a:p>
          <a:p>
            <a:r>
              <a:rPr lang="en-US" sz="1200" b="0" i="0" kern="1200" dirty="0">
                <a:solidFill>
                  <a:schemeClr val="tx1"/>
                </a:solidFill>
                <a:effectLst/>
                <a:latin typeface="+mn-lt"/>
                <a:ea typeface="+mn-ea"/>
                <a:cs typeface="+mn-cs"/>
              </a:rPr>
              <a:t>In terms of algorithms and ranking, Google has confirmed, at least in a </a:t>
            </a:r>
            <a:r>
              <a:rPr lang="en-US" sz="1200" b="0" i="0" kern="1200" dirty="0" err="1">
                <a:solidFill>
                  <a:schemeClr val="tx1"/>
                </a:solidFill>
                <a:effectLst/>
                <a:latin typeface="+mn-lt"/>
                <a:ea typeface="+mn-ea"/>
                <a:cs typeface="+mn-cs"/>
              </a:rPr>
              <a:t>pagespeed</a:t>
            </a:r>
            <a:r>
              <a:rPr lang="en-US" sz="1200" b="0" i="0" kern="1200" dirty="0">
                <a:solidFill>
                  <a:schemeClr val="tx1"/>
                </a:solidFill>
                <a:effectLst/>
                <a:latin typeface="+mn-lt"/>
                <a:ea typeface="+mn-ea"/>
                <a:cs typeface="+mn-cs"/>
              </a:rPr>
              <a:t> context that results will be device specific – faster pages will rank better on mobile, but the speed guidelines will be less strict on desktop – as illustrated in the </a:t>
            </a:r>
            <a:r>
              <a:rPr lang="en-US" sz="1200" b="0" i="0" u="none" strike="noStrike" kern="1200" dirty="0">
                <a:solidFill>
                  <a:schemeClr val="tx1"/>
                </a:solidFill>
                <a:effectLst/>
                <a:latin typeface="+mn-lt"/>
                <a:ea typeface="+mn-ea"/>
                <a:cs typeface="+mn-cs"/>
                <a:hlinkClick r:id="rId3"/>
              </a:rPr>
              <a:t>Twitter conversation with John Mueller from Google</a:t>
            </a:r>
            <a:r>
              <a:rPr lang="en-US" sz="1200" b="0" i="0" kern="1200" dirty="0">
                <a:solidFill>
                  <a:schemeClr val="tx1"/>
                </a:solidFill>
                <a:effectLst/>
                <a:latin typeface="+mn-lt"/>
                <a:ea typeface="+mn-ea"/>
                <a:cs typeface="+mn-cs"/>
              </a:rPr>
              <a:t> shown to the right. This lends itself well to the theories presented in the previous article in the series, which suggested that while the index may stay the same across the many different devices and search options, the algorithms will likely adapt to the device, context and personalized needs of the searcher.</a:t>
            </a:r>
          </a:p>
          <a:p>
            <a:endParaRPr lang="en-US" dirty="0"/>
          </a:p>
        </p:txBody>
      </p:sp>
      <p:sp>
        <p:nvSpPr>
          <p:cNvPr id="4" name="Slide Number Placeholder 3"/>
          <p:cNvSpPr>
            <a:spLocks noGrp="1"/>
          </p:cNvSpPr>
          <p:nvPr>
            <p:ph type="sldNum" sz="quarter" idx="10"/>
          </p:nvPr>
        </p:nvSpPr>
        <p:spPr/>
        <p:txBody>
          <a:bodyPr/>
          <a:lstStyle/>
          <a:p>
            <a:fld id="{0FD9A4F1-01F9-4B49-8E73-35E86A38E8B0}" type="slidenum">
              <a:rPr lang="en-US" smtClean="0"/>
              <a:t>6</a:t>
            </a:fld>
            <a:endParaRPr lang="en-US"/>
          </a:p>
        </p:txBody>
      </p:sp>
    </p:spTree>
    <p:extLst>
      <p:ext uri="{BB962C8B-B14F-4D97-AF65-F5344CB8AC3E}">
        <p14:creationId xmlns:p14="http://schemas.microsoft.com/office/powerpoint/2010/main" val="1306523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2982E-6A03-9B48-8AB9-54F5D670F991}" type="slidenum">
              <a:rPr lang="en-US" smtClean="0"/>
              <a:t>8</a:t>
            </a:fld>
            <a:endParaRPr lang="en-US" dirty="0"/>
          </a:p>
        </p:txBody>
      </p:sp>
    </p:spTree>
    <p:extLst>
      <p:ext uri="{BB962C8B-B14F-4D97-AF65-F5344CB8AC3E}">
        <p14:creationId xmlns:p14="http://schemas.microsoft.com/office/powerpoint/2010/main" val="3679634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2982E-6A03-9B48-8AB9-54F5D670F991}" type="slidenum">
              <a:rPr lang="en-US" smtClean="0"/>
              <a:t>9</a:t>
            </a:fld>
            <a:endParaRPr lang="en-US" dirty="0"/>
          </a:p>
        </p:txBody>
      </p:sp>
    </p:spTree>
    <p:extLst>
      <p:ext uri="{BB962C8B-B14F-4D97-AF65-F5344CB8AC3E}">
        <p14:creationId xmlns:p14="http://schemas.microsoft.com/office/powerpoint/2010/main" val="1388561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Started around early 2000s</a:t>
            </a:r>
            <a:endParaRPr lang="en-US" dirty="0"/>
          </a:p>
          <a:p>
            <a:endParaRPr lang="en-US" dirty="0"/>
          </a:p>
          <a:p>
            <a:r>
              <a:rPr lang="en-US" sz="1200" b="0" i="0" kern="1200" dirty="0">
                <a:solidFill>
                  <a:schemeClr val="tx1"/>
                </a:solidFill>
                <a:effectLst/>
                <a:latin typeface="+mn-lt"/>
                <a:ea typeface="+mn-ea"/>
                <a:cs typeface="+mn-cs"/>
              </a:rPr>
              <a:t>Across 17 industry sectors there are four main industry groupings of marketing automation adopters: "maintainers," "transformers," "skeptics," and "laggards." The report identifies the industries that should evaluate marketing automation urgently to avoid being left at a strategic competitive disadvantage.</a:t>
            </a:r>
          </a:p>
          <a:p>
            <a:endParaRPr lang="en-US" sz="1200" b="0" i="0" kern="1200" dirty="0">
              <a:solidFill>
                <a:schemeClr val="tx1"/>
              </a:solidFill>
              <a:effectLst/>
              <a:latin typeface="+mn-lt"/>
              <a:ea typeface="+mn-ea"/>
              <a:cs typeface="+mn-cs"/>
            </a:endParaRPr>
          </a:p>
          <a:p>
            <a:r>
              <a:rPr lang="en-US" dirty="0"/>
              <a:t>SHSMD Survey</a:t>
            </a:r>
            <a:r>
              <a:rPr lang="en-US" baseline="0" dirty="0"/>
              <a:t> of 40 healthcare marketers prior to a recent Marketing Automation presentation showed that 75% did not have a marketing automation tool or were unaware if they had one</a:t>
            </a:r>
          </a:p>
          <a:p>
            <a:endParaRPr lang="en-US" baseline="0" dirty="0"/>
          </a:p>
          <a:p>
            <a:r>
              <a:rPr lang="en-US" dirty="0"/>
              <a:t>Marketing Automation Trends Survey, Three Deep and Ascend2, April 2016</a:t>
            </a:r>
          </a:p>
          <a:p>
            <a:r>
              <a:rPr lang="en-US" dirty="0"/>
              <a:t>Expectations for marketing automation systems are very high with an overwhelming 94% of the best-in-class saying it is “Very important” to the overall performance of marketing. </a:t>
            </a:r>
          </a:p>
        </p:txBody>
      </p:sp>
      <p:sp>
        <p:nvSpPr>
          <p:cNvPr id="4" name="Slide Number Placeholder 3"/>
          <p:cNvSpPr>
            <a:spLocks noGrp="1"/>
          </p:cNvSpPr>
          <p:nvPr>
            <p:ph type="sldNum" sz="quarter" idx="10"/>
          </p:nvPr>
        </p:nvSpPr>
        <p:spPr/>
        <p:txBody>
          <a:bodyPr/>
          <a:lstStyle/>
          <a:p>
            <a:fld id="{6DA2982E-6A03-9B48-8AB9-54F5D670F991}" type="slidenum">
              <a:rPr lang="en-US" smtClean="0"/>
              <a:t>13</a:t>
            </a:fld>
            <a:endParaRPr lang="en-US" dirty="0"/>
          </a:p>
        </p:txBody>
      </p:sp>
    </p:spTree>
    <p:extLst>
      <p:ext uri="{BB962C8B-B14F-4D97-AF65-F5344CB8AC3E}">
        <p14:creationId xmlns:p14="http://schemas.microsoft.com/office/powerpoint/2010/main" val="1743099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2982E-6A03-9B48-8AB9-54F5D670F991}" type="slidenum">
              <a:rPr lang="en-US" smtClean="0"/>
              <a:t>14</a:t>
            </a:fld>
            <a:endParaRPr lang="en-US" dirty="0"/>
          </a:p>
        </p:txBody>
      </p:sp>
    </p:spTree>
    <p:extLst>
      <p:ext uri="{BB962C8B-B14F-4D97-AF65-F5344CB8AC3E}">
        <p14:creationId xmlns:p14="http://schemas.microsoft.com/office/powerpoint/2010/main" val="3659976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Of the 250 marketers who responded to the survey, they are almost perfectly split between non-adopters of MA (124) and adopters of MA (126). When we examine how people feel about the benefits of MA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DA2982E-6A03-9B48-8AB9-54F5D670F991}" type="slidenum">
              <a:rPr lang="en-US" smtClean="0"/>
              <a:t>15</a:t>
            </a:fld>
            <a:endParaRPr lang="en-US" dirty="0"/>
          </a:p>
        </p:txBody>
      </p:sp>
    </p:spTree>
    <p:extLst>
      <p:ext uri="{BB962C8B-B14F-4D97-AF65-F5344CB8AC3E}">
        <p14:creationId xmlns:p14="http://schemas.microsoft.com/office/powerpoint/2010/main" val="353377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gradFill>
          <a:gsLst>
            <a:gs pos="1000">
              <a:srgbClr val="FFFFFF"/>
            </a:gs>
            <a:gs pos="100000">
              <a:schemeClr val="bg2"/>
            </a:gs>
          </a:gsLst>
          <a:path path="circle">
            <a:fillToRect l="50000" t="130000" r="50000" b="-30000"/>
          </a:path>
        </a:gradFill>
        <a:effectLst/>
      </p:bgPr>
    </p:bg>
    <p:spTree>
      <p:nvGrpSpPr>
        <p:cNvPr id="1" name=""/>
        <p:cNvGrpSpPr/>
        <p:nvPr/>
      </p:nvGrpSpPr>
      <p:grpSpPr>
        <a:xfrm>
          <a:off x="0" y="0"/>
          <a:ext cx="0" cy="0"/>
          <a:chOff x="0" y="0"/>
          <a:chExt cx="0" cy="0"/>
        </a:xfrm>
      </p:grpSpPr>
      <p:sp>
        <p:nvSpPr>
          <p:cNvPr id="10" name="Rectangle 9"/>
          <p:cNvSpPr/>
          <p:nvPr userDrawn="1"/>
        </p:nvSpPr>
        <p:spPr>
          <a:xfrm>
            <a:off x="0" y="4600575"/>
            <a:ext cx="12188825" cy="2281175"/>
          </a:xfrm>
          <a:prstGeom prst="rect">
            <a:avLst/>
          </a:prstGeom>
          <a:solidFill>
            <a:schemeClr val="tx1"/>
          </a:solidFill>
          <a:ln>
            <a:noFill/>
          </a:ln>
          <a:effectLst>
            <a:outerShdw blurRad="50800" dist="38100" dir="16200000"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H="1">
            <a:off x="-11874" y="4600575"/>
            <a:ext cx="12212574"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Title 9"/>
          <p:cNvSpPr>
            <a:spLocks noGrp="1"/>
          </p:cNvSpPr>
          <p:nvPr>
            <p:ph type="ctrTitle"/>
          </p:nvPr>
        </p:nvSpPr>
        <p:spPr>
          <a:xfrm>
            <a:off x="282230" y="4600575"/>
            <a:ext cx="11569751" cy="982663"/>
          </a:xfrm>
        </p:spPr>
        <p:txBody>
          <a:bodyPr>
            <a:normAutofit/>
          </a:bodyPr>
          <a:lstStyle>
            <a:lvl1pPr algn="l">
              <a:defRPr sz="4000" cap="all">
                <a:solidFill>
                  <a:srgbClr val="FFFFFF"/>
                </a:solidFill>
              </a:defRPr>
            </a:lvl1pPr>
          </a:lstStyle>
          <a:p>
            <a:pPr fontAlgn="auto">
              <a:spcAft>
                <a:spcPts val="0"/>
              </a:spcAft>
              <a:defRPr/>
            </a:pPr>
            <a:r>
              <a:rPr lang="en-US">
                <a:ea typeface="+mj-ea"/>
              </a:rPr>
              <a:t>Click to edit Master title style</a:t>
            </a:r>
            <a:endParaRPr lang="en-US" dirty="0">
              <a:ea typeface="+mj-ea"/>
            </a:endParaRPr>
          </a:p>
        </p:txBody>
      </p:sp>
      <p:sp>
        <p:nvSpPr>
          <p:cNvPr id="28" name="Rectangle 9"/>
          <p:cNvSpPr/>
          <p:nvPr userDrawn="1"/>
        </p:nvSpPr>
        <p:spPr>
          <a:xfrm>
            <a:off x="10248405" y="6201939"/>
            <a:ext cx="1952295" cy="679811"/>
          </a:xfrm>
          <a:custGeom>
            <a:avLst/>
            <a:gdLst>
              <a:gd name="connsiteX0" fmla="*/ 0 w 1813721"/>
              <a:gd name="connsiteY0" fmla="*/ 0 h 631558"/>
              <a:gd name="connsiteX1" fmla="*/ 1813721 w 1813721"/>
              <a:gd name="connsiteY1" fmla="*/ 0 h 631558"/>
              <a:gd name="connsiteX2" fmla="*/ 1813721 w 1813721"/>
              <a:gd name="connsiteY2" fmla="*/ 631558 h 631558"/>
              <a:gd name="connsiteX3" fmla="*/ 0 w 1813721"/>
              <a:gd name="connsiteY3" fmla="*/ 631558 h 631558"/>
              <a:gd name="connsiteX4" fmla="*/ 0 w 1813721"/>
              <a:gd name="connsiteY4" fmla="*/ 0 h 631558"/>
              <a:gd name="connsiteX0" fmla="*/ 255600 w 1813721"/>
              <a:gd name="connsiteY0" fmla="*/ 0 h 631558"/>
              <a:gd name="connsiteX1" fmla="*/ 1813721 w 1813721"/>
              <a:gd name="connsiteY1" fmla="*/ 0 h 631558"/>
              <a:gd name="connsiteX2" fmla="*/ 1813721 w 1813721"/>
              <a:gd name="connsiteY2" fmla="*/ 631558 h 631558"/>
              <a:gd name="connsiteX3" fmla="*/ 0 w 1813721"/>
              <a:gd name="connsiteY3" fmla="*/ 631558 h 631558"/>
              <a:gd name="connsiteX4" fmla="*/ 255600 w 1813721"/>
              <a:gd name="connsiteY4" fmla="*/ 0 h 631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721" h="631558">
                <a:moveTo>
                  <a:pt x="255600" y="0"/>
                </a:moveTo>
                <a:lnTo>
                  <a:pt x="1813721" y="0"/>
                </a:lnTo>
                <a:lnTo>
                  <a:pt x="1813721" y="631558"/>
                </a:lnTo>
                <a:lnTo>
                  <a:pt x="0" y="631558"/>
                </a:lnTo>
                <a:lnTo>
                  <a:pt x="255600" y="0"/>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4222" y="6382042"/>
            <a:ext cx="1137760" cy="276352"/>
          </a:xfrm>
          <a:prstGeom prst="rect">
            <a:avLst/>
          </a:prstGeom>
        </p:spPr>
      </p:pic>
      <p:sp>
        <p:nvSpPr>
          <p:cNvPr id="3" name="Text Placeholder 2"/>
          <p:cNvSpPr>
            <a:spLocks noGrp="1"/>
          </p:cNvSpPr>
          <p:nvPr>
            <p:ph type="body" sz="quarter" idx="16" hasCustomPrompt="1"/>
          </p:nvPr>
        </p:nvSpPr>
        <p:spPr>
          <a:xfrm>
            <a:off x="282236" y="5605981"/>
            <a:ext cx="9966169" cy="620460"/>
          </a:xfrm>
        </p:spPr>
        <p:txBody>
          <a:bodyPr/>
          <a:lstStyle>
            <a:lvl1pPr marL="0" indent="0">
              <a:buNone/>
              <a:defRPr baseline="0"/>
            </a:lvl1pPr>
          </a:lstStyle>
          <a:p>
            <a:pPr lvl="0"/>
            <a:r>
              <a:rPr lang="en-US" dirty="0"/>
              <a:t>Click to edit master subtitle style</a:t>
            </a:r>
          </a:p>
        </p:txBody>
      </p:sp>
      <p:sp>
        <p:nvSpPr>
          <p:cNvPr id="4" name="Date Placeholder 3"/>
          <p:cNvSpPr>
            <a:spLocks noGrp="1"/>
          </p:cNvSpPr>
          <p:nvPr>
            <p:ph type="dt" sz="half" idx="17"/>
          </p:nvPr>
        </p:nvSpPr>
        <p:spPr/>
        <p:txBody>
          <a:bodyPr/>
          <a:lstStyle/>
          <a:p>
            <a:fld id="{4E8E0D60-0993-6847-AC75-5074C7C17883}" type="datetimeFigureOut">
              <a:rPr lang="en-US" smtClean="0"/>
              <a:pPr/>
              <a:t>3/21/2018</a:t>
            </a:fld>
            <a:endParaRPr lang="en-US" dirty="0"/>
          </a:p>
        </p:txBody>
      </p:sp>
      <p:sp>
        <p:nvSpPr>
          <p:cNvPr id="5" name="Footer Placeholder 4"/>
          <p:cNvSpPr>
            <a:spLocks noGrp="1"/>
          </p:cNvSpPr>
          <p:nvPr>
            <p:ph type="ftr" sz="quarter" idx="18"/>
          </p:nvPr>
        </p:nvSpPr>
        <p:spPr/>
        <p:txBody>
          <a:bodyPr/>
          <a:lstStyle/>
          <a:p>
            <a:endParaRPr lang="en-US" dirty="0"/>
          </a:p>
        </p:txBody>
      </p:sp>
      <p:sp>
        <p:nvSpPr>
          <p:cNvPr id="6" name="Slide Number Placeholder 5"/>
          <p:cNvSpPr>
            <a:spLocks noGrp="1"/>
          </p:cNvSpPr>
          <p:nvPr>
            <p:ph type="sldNum" sz="quarter" idx="19"/>
          </p:nvPr>
        </p:nvSpPr>
        <p:spPr/>
        <p:txBody>
          <a:bodyPr/>
          <a:lstStyle/>
          <a:p>
            <a:fld id="{454E27F8-06A3-AC4F-B63F-20FAAF3BF1F7}" type="slidenum">
              <a:rPr lang="en-US" smtClean="0"/>
              <a:pPr/>
              <a:t>‹#›</a:t>
            </a:fld>
            <a:endParaRPr lang="en-US"/>
          </a:p>
        </p:txBody>
      </p:sp>
    </p:spTree>
    <p:extLst>
      <p:ext uri="{BB962C8B-B14F-4D97-AF65-F5344CB8AC3E}">
        <p14:creationId xmlns:p14="http://schemas.microsoft.com/office/powerpoint/2010/main" val="353696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E8E0D60-0993-6847-AC75-5074C7C17883}" type="datetimeFigureOut">
              <a:rPr lang="en-US" smtClean="0"/>
              <a:pPr/>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E27F8-06A3-AC4F-B63F-20FAAF3BF1F7}" type="slidenum">
              <a:rPr lang="en-US" smtClean="0"/>
              <a:pPr/>
              <a:t>‹#›</a:t>
            </a:fld>
            <a:endParaRPr lang="en-US"/>
          </a:p>
        </p:txBody>
      </p:sp>
    </p:spTree>
    <p:extLst>
      <p:ext uri="{BB962C8B-B14F-4D97-AF65-F5344CB8AC3E}">
        <p14:creationId xmlns:p14="http://schemas.microsoft.com/office/powerpoint/2010/main" val="234856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E8E0D60-0993-6847-AC75-5074C7C17883}" type="datetimeFigureOut">
              <a:rPr lang="en-US" smtClean="0"/>
              <a:pPr/>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E27F8-06A3-AC4F-B63F-20FAAF3BF1F7}" type="slidenum">
              <a:rPr lang="en-US" smtClean="0"/>
              <a:pPr/>
              <a:t>‹#›</a:t>
            </a:fld>
            <a:endParaRPr lang="en-US"/>
          </a:p>
        </p:txBody>
      </p:sp>
    </p:spTree>
    <p:extLst>
      <p:ext uri="{BB962C8B-B14F-4D97-AF65-F5344CB8AC3E}">
        <p14:creationId xmlns:p14="http://schemas.microsoft.com/office/powerpoint/2010/main" val="209650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Miss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1019" y="813043"/>
            <a:ext cx="7466786" cy="4435823"/>
          </a:xfrm>
          <a:prstGeom prst="rect">
            <a:avLst/>
          </a:prstGeom>
        </p:spPr>
      </p:pic>
    </p:spTree>
    <p:extLst>
      <p:ext uri="{BB962C8B-B14F-4D97-AF65-F5344CB8AC3E}">
        <p14:creationId xmlns:p14="http://schemas.microsoft.com/office/powerpoint/2010/main" val="89455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AHS light">
    <p:spTree>
      <p:nvGrpSpPr>
        <p:cNvPr id="1" name=""/>
        <p:cNvGrpSpPr/>
        <p:nvPr/>
      </p:nvGrpSpPr>
      <p:grpSpPr>
        <a:xfrm>
          <a:off x="0" y="0"/>
          <a:ext cx="0" cy="0"/>
          <a:chOff x="0" y="0"/>
          <a:chExt cx="0" cy="0"/>
        </a:xfrm>
      </p:grpSpPr>
      <p:sp>
        <p:nvSpPr>
          <p:cNvPr id="38" name="Shape 38"/>
          <p:cNvSpPr>
            <a:spLocks noGrp="1"/>
          </p:cNvSpPr>
          <p:nvPr>
            <p:ph type="sldNum" sz="quarter" idx="2"/>
          </p:nvPr>
        </p:nvSpPr>
        <p:spPr>
          <a:prstGeom prst="rect">
            <a:avLst/>
          </a:prstGeom>
        </p:spPr>
        <p:txBody>
          <a:bodyPr/>
          <a:lstStyle/>
          <a:p>
            <a:fld id="{86CB4B4D-7CA3-9044-876B-883B54F8677D}" type="slidenum">
              <a:t>‹#›</a:t>
            </a:fld>
            <a:endParaRPr/>
          </a:p>
        </p:txBody>
      </p:sp>
      <p:sp>
        <p:nvSpPr>
          <p:cNvPr id="2" name="Rectangle 1"/>
          <p:cNvSpPr/>
          <p:nvPr userDrawn="1"/>
        </p:nvSpPr>
        <p:spPr>
          <a:xfrm>
            <a:off x="283995" y="-110707"/>
            <a:ext cx="11660582" cy="346747"/>
          </a:xfrm>
          <a:prstGeom prst="rect">
            <a:avLst/>
          </a:prstGeom>
          <a:solidFill>
            <a:srgbClr val="00882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3" tIns="25393" rIns="25393" bIns="25393" numCol="1" spcCol="38100" rtlCol="0" anchor="ctr">
            <a:spAutoFit/>
          </a:bodyPr>
          <a:lstStyle/>
          <a:p>
            <a:pPr marL="0" marR="0" indent="0" algn="ctr" defTabSz="412667" rtl="0" fontAlgn="auto" latinLnBrk="0" hangingPunct="0">
              <a:lnSpc>
                <a:spcPct val="120000"/>
              </a:lnSpc>
              <a:spcBef>
                <a:spcPts val="0"/>
              </a:spcBef>
              <a:spcAft>
                <a:spcPts val="0"/>
              </a:spcAft>
              <a:buClrTx/>
              <a:buSzTx/>
              <a:buFontTx/>
              <a:buNone/>
              <a:tabLst/>
            </a:pPr>
            <a:endParaRPr kumimoji="0" lang="en-US" sz="1600" b="0" i="0" u="none" strike="noStrike" cap="none" spc="32" normalizeH="0" baseline="0">
              <a:ln>
                <a:noFill/>
              </a:ln>
              <a:solidFill>
                <a:srgbClr val="5E5E5E"/>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43331963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p:spTree>
      <p:nvGrpSpPr>
        <p:cNvPr id="1" name=""/>
        <p:cNvGrpSpPr/>
        <p:nvPr/>
      </p:nvGrpSpPr>
      <p:grpSpPr>
        <a:xfrm>
          <a:off x="0" y="0"/>
          <a:ext cx="0" cy="0"/>
          <a:chOff x="0" y="0"/>
          <a:chExt cx="0" cy="0"/>
        </a:xfrm>
      </p:grpSpPr>
      <p:sp>
        <p:nvSpPr>
          <p:cNvPr id="2" name="Title 1"/>
          <p:cNvSpPr>
            <a:spLocks noGrp="1"/>
          </p:cNvSpPr>
          <p:nvPr>
            <p:ph type="title"/>
          </p:nvPr>
        </p:nvSpPr>
        <p:spPr>
          <a:xfrm>
            <a:off x="282231" y="0"/>
            <a:ext cx="11624364" cy="940741"/>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8E0D60-0993-6847-AC75-5074C7C17883}" type="datetimeFigureOut">
              <a:rPr lang="en-US" smtClean="0"/>
              <a:pPr/>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4E27F8-06A3-AC4F-B63F-20FAAF3BF1F7}" type="slidenum">
              <a:rPr lang="en-US" smtClean="0"/>
              <a:pPr/>
              <a:t>‹#›</a:t>
            </a:fld>
            <a:endParaRPr lang="en-US"/>
          </a:p>
        </p:txBody>
      </p:sp>
      <p:sp>
        <p:nvSpPr>
          <p:cNvPr id="11" name="Line 6"/>
          <p:cNvSpPr>
            <a:spLocks noChangeShapeType="1"/>
          </p:cNvSpPr>
          <p:nvPr userDrawn="1"/>
        </p:nvSpPr>
        <p:spPr bwMode="auto">
          <a:xfrm>
            <a:off x="282230" y="940741"/>
            <a:ext cx="11624364" cy="0"/>
          </a:xfrm>
          <a:prstGeom prst="line">
            <a:avLst/>
          </a:prstGeom>
          <a:noFill/>
          <a:ln w="28575">
            <a:solidFill>
              <a:schemeClr val="bg2">
                <a:lumMod val="90000"/>
              </a:schemeClr>
            </a:solidFill>
            <a:round/>
            <a:headEnd/>
            <a:tailEnd/>
          </a:ln>
        </p:spPr>
        <p:txBody>
          <a:bodyPr lIns="91400" tIns="45700" rIns="91400" bIns="45700"/>
          <a:lstStyle/>
          <a:p>
            <a:pPr fontAlgn="auto">
              <a:spcBef>
                <a:spcPts val="0"/>
              </a:spcBef>
              <a:spcAft>
                <a:spcPts val="0"/>
              </a:spcAft>
              <a:defRPr/>
            </a:pPr>
            <a:endParaRPr lang="en-US" sz="1799" dirty="0">
              <a:latin typeface="+mn-lt"/>
            </a:endParaRPr>
          </a:p>
        </p:txBody>
      </p:sp>
    </p:spTree>
    <p:extLst>
      <p:ext uri="{BB962C8B-B14F-4D97-AF65-F5344CB8AC3E}">
        <p14:creationId xmlns:p14="http://schemas.microsoft.com/office/powerpoint/2010/main" val="238464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andard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282231" y="1782501"/>
            <a:ext cx="11624364" cy="39277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3" hasCustomPrompt="1"/>
          </p:nvPr>
        </p:nvSpPr>
        <p:spPr>
          <a:xfrm>
            <a:off x="282575" y="951289"/>
            <a:ext cx="11623675" cy="548640"/>
          </a:xfrm>
        </p:spPr>
        <p:txBody>
          <a:bodyPr tIns="0" bIns="18288"/>
          <a:lstStyle>
            <a:lvl1pPr marL="0" indent="0" algn="ctr">
              <a:buNone/>
              <a:defRPr b="1">
                <a:solidFill>
                  <a:schemeClr val="bg2">
                    <a:lumMod val="50000"/>
                  </a:schemeClr>
                </a:solidFill>
              </a:defRPr>
            </a:lvl1pPr>
          </a:lstStyle>
          <a:p>
            <a:pPr lvl="0"/>
            <a:r>
              <a:rPr lang="en-US" dirty="0"/>
              <a:t>Subtitle</a:t>
            </a:r>
          </a:p>
        </p:txBody>
      </p:sp>
      <p:sp>
        <p:nvSpPr>
          <p:cNvPr id="12" name="Footer Placeholder 4"/>
          <p:cNvSpPr>
            <a:spLocks noGrp="1"/>
          </p:cNvSpPr>
          <p:nvPr>
            <p:ph type="ftr" sz="quarter" idx="11"/>
          </p:nvPr>
        </p:nvSpPr>
        <p:spPr>
          <a:xfrm>
            <a:off x="282231" y="6356351"/>
            <a:ext cx="9428927" cy="365125"/>
          </a:xfrm>
          <a:prstGeom prst="rect">
            <a:avLst/>
          </a:prstGeom>
        </p:spPr>
        <p:txBody>
          <a:bodyPr/>
          <a:lstStyle/>
          <a:p>
            <a:endParaRPr lang="en-US" dirty="0"/>
          </a:p>
        </p:txBody>
      </p:sp>
      <p:sp>
        <p:nvSpPr>
          <p:cNvPr id="9" name="Line 6"/>
          <p:cNvSpPr>
            <a:spLocks noChangeShapeType="1"/>
          </p:cNvSpPr>
          <p:nvPr userDrawn="1"/>
        </p:nvSpPr>
        <p:spPr bwMode="auto">
          <a:xfrm>
            <a:off x="282230" y="1566429"/>
            <a:ext cx="11624364" cy="0"/>
          </a:xfrm>
          <a:prstGeom prst="line">
            <a:avLst/>
          </a:prstGeom>
          <a:noFill/>
          <a:ln w="28575">
            <a:solidFill>
              <a:schemeClr val="bg2">
                <a:lumMod val="90000"/>
              </a:schemeClr>
            </a:solidFill>
            <a:round/>
            <a:headEnd/>
            <a:tailEnd/>
          </a:ln>
        </p:spPr>
        <p:txBody>
          <a:bodyPr lIns="91400" tIns="45700" rIns="91400" bIns="45700"/>
          <a:lstStyle/>
          <a:p>
            <a:pPr fontAlgn="auto">
              <a:spcBef>
                <a:spcPts val="0"/>
              </a:spcBef>
              <a:spcAft>
                <a:spcPts val="0"/>
              </a:spcAft>
              <a:defRPr/>
            </a:pPr>
            <a:endParaRPr lang="en-US" sz="1799" dirty="0">
              <a:latin typeface="+mn-lt"/>
            </a:endParaRPr>
          </a:p>
        </p:txBody>
      </p:sp>
    </p:spTree>
    <p:extLst>
      <p:ext uri="{BB962C8B-B14F-4D97-AF65-F5344CB8AC3E}">
        <p14:creationId xmlns:p14="http://schemas.microsoft.com/office/powerpoint/2010/main" val="181812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0" name="Text Placeholder 9"/>
          <p:cNvSpPr>
            <a:spLocks noGrp="1"/>
          </p:cNvSpPr>
          <p:nvPr>
            <p:ph type="body" sz="quarter" idx="13" hasCustomPrompt="1"/>
          </p:nvPr>
        </p:nvSpPr>
        <p:spPr>
          <a:xfrm>
            <a:off x="282575" y="951289"/>
            <a:ext cx="11623675" cy="548640"/>
          </a:xfrm>
        </p:spPr>
        <p:txBody>
          <a:bodyPr tIns="0" bIns="18288"/>
          <a:lstStyle>
            <a:lvl1pPr marL="0" indent="0" algn="ctr">
              <a:buNone/>
              <a:defRPr b="1">
                <a:solidFill>
                  <a:schemeClr val="bg2">
                    <a:lumMod val="50000"/>
                  </a:schemeClr>
                </a:solidFill>
              </a:defRPr>
            </a:lvl1pPr>
          </a:lstStyle>
          <a:p>
            <a:pPr lvl="0"/>
            <a:r>
              <a:rPr lang="en-US"/>
              <a:t>Subtitle</a:t>
            </a:r>
            <a:endParaRPr lang="en-US" dirty="0"/>
          </a:p>
        </p:txBody>
      </p:sp>
      <p:sp>
        <p:nvSpPr>
          <p:cNvPr id="12" name="Footer Placeholder 4"/>
          <p:cNvSpPr>
            <a:spLocks noGrp="1"/>
          </p:cNvSpPr>
          <p:nvPr>
            <p:ph type="ftr" sz="quarter" idx="11"/>
          </p:nvPr>
        </p:nvSpPr>
        <p:spPr>
          <a:xfrm>
            <a:off x="282231" y="6356351"/>
            <a:ext cx="9428927" cy="365125"/>
          </a:xfrm>
          <a:prstGeom prst="rect">
            <a:avLst/>
          </a:prstGeom>
        </p:spPr>
        <p:txBody>
          <a:bodyPr/>
          <a:lstStyle/>
          <a:p>
            <a:endParaRPr lang="en-US" dirty="0"/>
          </a:p>
        </p:txBody>
      </p:sp>
      <p:sp>
        <p:nvSpPr>
          <p:cNvPr id="8" name="Line 6"/>
          <p:cNvSpPr>
            <a:spLocks noChangeShapeType="1"/>
          </p:cNvSpPr>
          <p:nvPr userDrawn="1"/>
        </p:nvSpPr>
        <p:spPr bwMode="auto">
          <a:xfrm>
            <a:off x="282230" y="1566429"/>
            <a:ext cx="11624364" cy="0"/>
          </a:xfrm>
          <a:prstGeom prst="line">
            <a:avLst/>
          </a:prstGeom>
          <a:noFill/>
          <a:ln w="28575">
            <a:solidFill>
              <a:schemeClr val="bg2">
                <a:lumMod val="90000"/>
              </a:schemeClr>
            </a:solidFill>
            <a:round/>
            <a:headEnd/>
            <a:tailEnd/>
          </a:ln>
        </p:spPr>
        <p:txBody>
          <a:bodyPr lIns="91400" tIns="45700" rIns="91400" bIns="45700"/>
          <a:lstStyle/>
          <a:p>
            <a:pPr fontAlgn="auto">
              <a:spcBef>
                <a:spcPts val="0"/>
              </a:spcBef>
              <a:spcAft>
                <a:spcPts val="0"/>
              </a:spcAft>
              <a:defRPr/>
            </a:pPr>
            <a:endParaRPr lang="en-US" sz="1799" dirty="0">
              <a:ln>
                <a:solidFill>
                  <a:schemeClr val="bg2">
                    <a:lumMod val="90000"/>
                  </a:schemeClr>
                </a:solidFill>
              </a:ln>
              <a:latin typeface="+mn-lt"/>
            </a:endParaRPr>
          </a:p>
        </p:txBody>
      </p:sp>
    </p:spTree>
    <p:extLst>
      <p:ext uri="{BB962C8B-B14F-4D97-AF65-F5344CB8AC3E}">
        <p14:creationId xmlns:p14="http://schemas.microsoft.com/office/powerpoint/2010/main" val="244298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Centered Title">
    <p:spTree>
      <p:nvGrpSpPr>
        <p:cNvPr id="1" name=""/>
        <p:cNvGrpSpPr/>
        <p:nvPr/>
      </p:nvGrpSpPr>
      <p:grpSpPr>
        <a:xfrm>
          <a:off x="0" y="0"/>
          <a:ext cx="0" cy="0"/>
          <a:chOff x="0" y="0"/>
          <a:chExt cx="0" cy="0"/>
        </a:xfrm>
      </p:grpSpPr>
      <p:sp>
        <p:nvSpPr>
          <p:cNvPr id="2" name="Title 1"/>
          <p:cNvSpPr>
            <a:spLocks noGrp="1"/>
          </p:cNvSpPr>
          <p:nvPr>
            <p:ph type="title"/>
          </p:nvPr>
        </p:nvSpPr>
        <p:spPr>
          <a:xfrm>
            <a:off x="282231" y="274638"/>
            <a:ext cx="11624364" cy="5765554"/>
          </a:xfrm>
        </p:spPr>
        <p:txBody>
          <a:bodyPr/>
          <a:lstStyle/>
          <a:p>
            <a:r>
              <a:rPr lang="en-US"/>
              <a:t>Click to edit Master title style</a:t>
            </a:r>
            <a:endParaRPr lang="en-US" dirty="0"/>
          </a:p>
        </p:txBody>
      </p:sp>
      <p:sp>
        <p:nvSpPr>
          <p:cNvPr id="6" name="Date Placeholder 5"/>
          <p:cNvSpPr>
            <a:spLocks noGrp="1"/>
          </p:cNvSpPr>
          <p:nvPr>
            <p:ph type="dt" sz="half" idx="10"/>
          </p:nvPr>
        </p:nvSpPr>
        <p:spPr/>
        <p:txBody>
          <a:bodyPr/>
          <a:lstStyle/>
          <a:p>
            <a:fld id="{4E8E0D60-0993-6847-AC75-5074C7C17883}" type="datetimeFigureOut">
              <a:rPr lang="en-US" smtClean="0"/>
              <a:pPr/>
              <a:t>3/21/2018</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54E27F8-06A3-AC4F-B63F-20FAAF3BF1F7}" type="slidenum">
              <a:rPr lang="en-US" smtClean="0"/>
              <a:pPr/>
              <a:t>‹#›</a:t>
            </a:fld>
            <a:endParaRPr lang="en-US"/>
          </a:p>
        </p:txBody>
      </p:sp>
    </p:spTree>
    <p:extLst>
      <p:ext uri="{BB962C8B-B14F-4D97-AF65-F5344CB8AC3E}">
        <p14:creationId xmlns:p14="http://schemas.microsoft.com/office/powerpoint/2010/main" val="176529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One-third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2231" y="1241778"/>
            <a:ext cx="7739963" cy="444970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25342" y="1241778"/>
            <a:ext cx="3681253" cy="4449703"/>
          </a:xfrm>
        </p:spPr>
        <p:txBody>
          <a:bodyPr/>
          <a:lstStyle>
            <a:lvl1pPr>
              <a:defRPr sz="3200"/>
            </a:lvl1pPr>
            <a:lvl2pPr>
              <a:defRPr sz="28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E8E0D60-0993-6847-AC75-5074C7C17883}" type="datetimeFigureOut">
              <a:rPr lang="en-US" smtClean="0"/>
              <a:pPr/>
              <a:t>3/21/2018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54E27F8-06A3-AC4F-B63F-20FAAF3BF1F7}" type="slidenum">
              <a:rPr lang="en-US" smtClean="0"/>
              <a:pPr/>
              <a:t>‹#›</a:t>
            </a:fld>
            <a:endParaRPr lang="en-US"/>
          </a:p>
        </p:txBody>
      </p:sp>
      <p:sp>
        <p:nvSpPr>
          <p:cNvPr id="11" name="Line 6"/>
          <p:cNvSpPr>
            <a:spLocks noChangeShapeType="1"/>
          </p:cNvSpPr>
          <p:nvPr userDrawn="1"/>
        </p:nvSpPr>
        <p:spPr bwMode="auto">
          <a:xfrm>
            <a:off x="282230" y="940741"/>
            <a:ext cx="11624364" cy="0"/>
          </a:xfrm>
          <a:prstGeom prst="line">
            <a:avLst/>
          </a:prstGeom>
          <a:noFill/>
          <a:ln w="28575">
            <a:solidFill>
              <a:schemeClr val="bg2">
                <a:lumMod val="90000"/>
              </a:schemeClr>
            </a:solidFill>
            <a:round/>
            <a:headEnd/>
            <a:tailEnd/>
          </a:ln>
        </p:spPr>
        <p:txBody>
          <a:bodyPr lIns="91400" tIns="45700" rIns="91400" bIns="45700"/>
          <a:lstStyle/>
          <a:p>
            <a:pPr fontAlgn="auto">
              <a:spcBef>
                <a:spcPts val="0"/>
              </a:spcBef>
              <a:spcAft>
                <a:spcPts val="0"/>
              </a:spcAft>
              <a:defRPr/>
            </a:pPr>
            <a:endParaRPr lang="en-US" sz="1799" dirty="0">
              <a:latin typeface="+mn-lt"/>
            </a:endParaRPr>
          </a:p>
        </p:txBody>
      </p:sp>
    </p:spTree>
    <p:extLst>
      <p:ext uri="{BB962C8B-B14F-4D97-AF65-F5344CB8AC3E}">
        <p14:creationId xmlns:p14="http://schemas.microsoft.com/office/powerpoint/2010/main" val="236936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fty-fifty spli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2231" y="1224662"/>
            <a:ext cx="5712723" cy="639762"/>
          </a:xfrm>
        </p:spPr>
        <p:txBody>
          <a:bodyPr anchor="b">
            <a:noAutofit/>
          </a:bodyPr>
          <a:lstStyle>
            <a:lvl1pPr marL="0" indent="0" algn="ctr">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82231" y="2022593"/>
            <a:ext cx="5712723" cy="3650074"/>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53" y="1224662"/>
            <a:ext cx="5714841" cy="639762"/>
          </a:xfrm>
        </p:spPr>
        <p:txBody>
          <a:bodyPr anchor="b">
            <a:noAutofit/>
          </a:bodyPr>
          <a:lstStyle>
            <a:lvl1pPr marL="0" indent="0" algn="ctr">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3" y="2022593"/>
            <a:ext cx="5714841" cy="3650074"/>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282231" y="0"/>
            <a:ext cx="11624364" cy="940741"/>
          </a:xfrm>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4E8E0D60-0993-6847-AC75-5074C7C17883}" type="datetimeFigureOut">
              <a:rPr lang="en-US" smtClean="0"/>
              <a:pPr/>
              <a:t>3/21/2018</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54E27F8-06A3-AC4F-B63F-20FAAF3BF1F7}" type="slidenum">
              <a:rPr lang="en-US" smtClean="0"/>
              <a:pPr/>
              <a:t>‹#›</a:t>
            </a:fld>
            <a:endParaRPr lang="en-US"/>
          </a:p>
        </p:txBody>
      </p:sp>
      <p:sp>
        <p:nvSpPr>
          <p:cNvPr id="13" name="Line 6"/>
          <p:cNvSpPr>
            <a:spLocks noChangeShapeType="1"/>
          </p:cNvSpPr>
          <p:nvPr userDrawn="1"/>
        </p:nvSpPr>
        <p:spPr bwMode="auto">
          <a:xfrm>
            <a:off x="282230" y="940741"/>
            <a:ext cx="11624364" cy="0"/>
          </a:xfrm>
          <a:prstGeom prst="line">
            <a:avLst/>
          </a:prstGeom>
          <a:noFill/>
          <a:ln w="28575">
            <a:solidFill>
              <a:schemeClr val="bg2">
                <a:lumMod val="90000"/>
              </a:schemeClr>
            </a:solidFill>
            <a:round/>
            <a:headEnd/>
            <a:tailEnd/>
          </a:ln>
        </p:spPr>
        <p:txBody>
          <a:bodyPr lIns="91400" tIns="45700" rIns="91400" bIns="45700"/>
          <a:lstStyle/>
          <a:p>
            <a:pPr fontAlgn="auto">
              <a:spcBef>
                <a:spcPts val="0"/>
              </a:spcBef>
              <a:spcAft>
                <a:spcPts val="0"/>
              </a:spcAft>
              <a:defRPr/>
            </a:pPr>
            <a:endParaRPr lang="en-US" sz="1799" dirty="0">
              <a:latin typeface="+mn-lt"/>
            </a:endParaRPr>
          </a:p>
        </p:txBody>
      </p:sp>
    </p:spTree>
    <p:extLst>
      <p:ext uri="{BB962C8B-B14F-4D97-AF65-F5344CB8AC3E}">
        <p14:creationId xmlns:p14="http://schemas.microsoft.com/office/powerpoint/2010/main" val="37849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2" name="Title 1"/>
          <p:cNvSpPr>
            <a:spLocks noGrp="1"/>
          </p:cNvSpPr>
          <p:nvPr>
            <p:ph type="title"/>
          </p:nvPr>
        </p:nvSpPr>
        <p:spPr>
          <a:xfrm>
            <a:off x="1070920" y="5117630"/>
            <a:ext cx="9949646" cy="701278"/>
          </a:xfrm>
        </p:spPr>
        <p:txBody>
          <a:bodyPr anchor="t"/>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1070920" y="319852"/>
            <a:ext cx="9949646" cy="4700646"/>
          </a:xfrm>
          <a:ln w="38100" cap="rnd" cmpd="sng">
            <a:solidFill>
              <a:schemeClr val="bg1">
                <a:lumMod val="20000"/>
                <a:lumOff val="80000"/>
              </a:schemeClr>
            </a:solidFill>
            <a:round/>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Date Placeholder 3"/>
          <p:cNvSpPr>
            <a:spLocks noGrp="1"/>
          </p:cNvSpPr>
          <p:nvPr>
            <p:ph type="dt" sz="half" idx="10"/>
          </p:nvPr>
        </p:nvSpPr>
        <p:spPr/>
        <p:txBody>
          <a:bodyPr/>
          <a:lstStyle/>
          <a:p>
            <a:fld id="{4E8E0D60-0993-6847-AC75-5074C7C17883}" type="datetimeFigureOut">
              <a:rPr lang="en-US" smtClean="0"/>
              <a:pPr/>
              <a:t>3/21/2018</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4E27F8-06A3-AC4F-B63F-20FAAF3BF1F7}" type="slidenum">
              <a:rPr lang="en-US" smtClean="0"/>
              <a:pPr/>
              <a:t>‹#›</a:t>
            </a:fld>
            <a:endParaRPr lang="en-US"/>
          </a:p>
        </p:txBody>
      </p:sp>
    </p:spTree>
    <p:extLst>
      <p:ext uri="{BB962C8B-B14F-4D97-AF65-F5344CB8AC3E}">
        <p14:creationId xmlns:p14="http://schemas.microsoft.com/office/powerpoint/2010/main" val="251175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4E8E0D60-0993-6847-AC75-5074C7C17883}" type="datetimeFigureOut">
              <a:rPr lang="en-US" smtClean="0"/>
              <a:pPr/>
              <a:t>3/21/2018</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54E27F8-06A3-AC4F-B63F-20FAAF3BF1F7}" type="slidenum">
              <a:rPr lang="en-US" smtClean="0"/>
              <a:pPr/>
              <a:t>‹#›</a:t>
            </a:fld>
            <a:endParaRPr lang="en-US"/>
          </a:p>
        </p:txBody>
      </p:sp>
      <p:sp>
        <p:nvSpPr>
          <p:cNvPr id="9" name="Line 6"/>
          <p:cNvSpPr>
            <a:spLocks noChangeShapeType="1"/>
          </p:cNvSpPr>
          <p:nvPr userDrawn="1"/>
        </p:nvSpPr>
        <p:spPr bwMode="auto">
          <a:xfrm>
            <a:off x="282230" y="940741"/>
            <a:ext cx="11624364" cy="0"/>
          </a:xfrm>
          <a:prstGeom prst="line">
            <a:avLst/>
          </a:prstGeom>
          <a:noFill/>
          <a:ln w="28575">
            <a:solidFill>
              <a:schemeClr val="bg2">
                <a:lumMod val="90000"/>
              </a:schemeClr>
            </a:solidFill>
            <a:round/>
            <a:headEnd/>
            <a:tailEnd/>
          </a:ln>
        </p:spPr>
        <p:txBody>
          <a:bodyPr lIns="91400" tIns="45700" rIns="91400" bIns="45700"/>
          <a:lstStyle/>
          <a:p>
            <a:pPr fontAlgn="auto">
              <a:spcBef>
                <a:spcPts val="0"/>
              </a:spcBef>
              <a:spcAft>
                <a:spcPts val="0"/>
              </a:spcAft>
              <a:defRPr/>
            </a:pPr>
            <a:endParaRPr lang="en-US" sz="1799" dirty="0">
              <a:latin typeface="+mn-lt"/>
            </a:endParaRPr>
          </a:p>
        </p:txBody>
      </p:sp>
    </p:spTree>
    <p:extLst>
      <p:ext uri="{BB962C8B-B14F-4D97-AF65-F5344CB8AC3E}">
        <p14:creationId xmlns:p14="http://schemas.microsoft.com/office/powerpoint/2010/main" val="249326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rgbClr val="FFFFFF"/>
            </a:gs>
            <a:gs pos="100000">
              <a:schemeClr val="bg2"/>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231" y="0"/>
            <a:ext cx="11624364" cy="940741"/>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82231" y="1241779"/>
            <a:ext cx="11624364" cy="44685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0" y="6201939"/>
            <a:ext cx="12188825" cy="679811"/>
          </a:xfrm>
          <a:prstGeom prst="rect">
            <a:avLst/>
          </a:prstGeom>
          <a:solidFill>
            <a:schemeClr val="tx1"/>
          </a:solidFill>
          <a:ln>
            <a:noFill/>
          </a:ln>
          <a:effectLst>
            <a:outerShdw blurRad="50800" dist="38100" dir="16200000"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Proxima Nova" charset="0"/>
              <a:ea typeface="Proxima Nova" charset="0"/>
              <a:cs typeface="Proxima Nova" charset="0"/>
            </a:endParaRPr>
          </a:p>
        </p:txBody>
      </p:sp>
      <p:sp>
        <p:nvSpPr>
          <p:cNvPr id="13" name="Rectangle 9"/>
          <p:cNvSpPr/>
          <p:nvPr userDrawn="1"/>
        </p:nvSpPr>
        <p:spPr>
          <a:xfrm>
            <a:off x="10248405" y="6201939"/>
            <a:ext cx="1952295" cy="679811"/>
          </a:xfrm>
          <a:custGeom>
            <a:avLst/>
            <a:gdLst>
              <a:gd name="connsiteX0" fmla="*/ 0 w 1813721"/>
              <a:gd name="connsiteY0" fmla="*/ 0 h 631558"/>
              <a:gd name="connsiteX1" fmla="*/ 1813721 w 1813721"/>
              <a:gd name="connsiteY1" fmla="*/ 0 h 631558"/>
              <a:gd name="connsiteX2" fmla="*/ 1813721 w 1813721"/>
              <a:gd name="connsiteY2" fmla="*/ 631558 h 631558"/>
              <a:gd name="connsiteX3" fmla="*/ 0 w 1813721"/>
              <a:gd name="connsiteY3" fmla="*/ 631558 h 631558"/>
              <a:gd name="connsiteX4" fmla="*/ 0 w 1813721"/>
              <a:gd name="connsiteY4" fmla="*/ 0 h 631558"/>
              <a:gd name="connsiteX0" fmla="*/ 255600 w 1813721"/>
              <a:gd name="connsiteY0" fmla="*/ 0 h 631558"/>
              <a:gd name="connsiteX1" fmla="*/ 1813721 w 1813721"/>
              <a:gd name="connsiteY1" fmla="*/ 0 h 631558"/>
              <a:gd name="connsiteX2" fmla="*/ 1813721 w 1813721"/>
              <a:gd name="connsiteY2" fmla="*/ 631558 h 631558"/>
              <a:gd name="connsiteX3" fmla="*/ 0 w 1813721"/>
              <a:gd name="connsiteY3" fmla="*/ 631558 h 631558"/>
              <a:gd name="connsiteX4" fmla="*/ 255600 w 1813721"/>
              <a:gd name="connsiteY4" fmla="*/ 0 h 631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721" h="631558">
                <a:moveTo>
                  <a:pt x="255600" y="0"/>
                </a:moveTo>
                <a:lnTo>
                  <a:pt x="1813721" y="0"/>
                </a:lnTo>
                <a:lnTo>
                  <a:pt x="1813721" y="631558"/>
                </a:lnTo>
                <a:lnTo>
                  <a:pt x="0" y="631558"/>
                </a:lnTo>
                <a:lnTo>
                  <a:pt x="255600" y="0"/>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Proxima Nova" charset="0"/>
              <a:ea typeface="Proxima Nova" charset="0"/>
              <a:cs typeface="Proxima Nova"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714222" y="6382042"/>
            <a:ext cx="1137760" cy="276352"/>
          </a:xfrm>
          <a:prstGeom prst="rect">
            <a:avLst/>
          </a:prstGeom>
        </p:spPr>
      </p:pic>
      <p:cxnSp>
        <p:nvCxnSpPr>
          <p:cNvPr id="5" name="Straight Connector 4"/>
          <p:cNvCxnSpPr/>
          <p:nvPr userDrawn="1"/>
        </p:nvCxnSpPr>
        <p:spPr>
          <a:xfrm flipH="1">
            <a:off x="-11874" y="6201939"/>
            <a:ext cx="12212574"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Date Placeholder 5"/>
          <p:cNvSpPr>
            <a:spLocks noGrp="1"/>
          </p:cNvSpPr>
          <p:nvPr>
            <p:ph type="dt" sz="half" idx="2"/>
          </p:nvPr>
        </p:nvSpPr>
        <p:spPr>
          <a:xfrm>
            <a:off x="282231" y="6356350"/>
            <a:ext cx="911569" cy="365125"/>
          </a:xfrm>
          <a:prstGeom prst="rect">
            <a:avLst/>
          </a:prstGeom>
        </p:spPr>
        <p:txBody>
          <a:bodyPr vert="horz" lIns="91440" tIns="45720" rIns="91440" bIns="45720" rtlCol="0" anchor="ctr"/>
          <a:lstStyle>
            <a:lvl1pPr algn="l">
              <a:defRPr sz="1200">
                <a:solidFill>
                  <a:schemeClr val="bg1"/>
                </a:solidFill>
                <a:latin typeface="Proxima Nova" charset="0"/>
                <a:ea typeface="Proxima Nova" charset="0"/>
                <a:cs typeface="Proxima Nova" charset="0"/>
              </a:defRPr>
            </a:lvl1pPr>
          </a:lstStyle>
          <a:p>
            <a:fld id="{4E8E0D60-0993-6847-AC75-5074C7C17883}" type="datetimeFigureOut">
              <a:rPr lang="en-US" smtClean="0"/>
              <a:pPr/>
              <a:t>3/21/2018</a:t>
            </a:fld>
            <a:endParaRPr lang="en-US" dirty="0"/>
          </a:p>
        </p:txBody>
      </p:sp>
      <p:sp>
        <p:nvSpPr>
          <p:cNvPr id="7" name="Footer Placeholder 6"/>
          <p:cNvSpPr>
            <a:spLocks noGrp="1"/>
          </p:cNvSpPr>
          <p:nvPr>
            <p:ph type="ftr" sz="quarter" idx="3"/>
          </p:nvPr>
        </p:nvSpPr>
        <p:spPr>
          <a:xfrm>
            <a:off x="1427411" y="6356350"/>
            <a:ext cx="4114800" cy="365125"/>
          </a:xfrm>
          <a:prstGeom prst="rect">
            <a:avLst/>
          </a:prstGeom>
        </p:spPr>
        <p:txBody>
          <a:bodyPr vert="horz" lIns="91440" tIns="45720" rIns="91440" bIns="45720" rtlCol="0" anchor="ctr"/>
          <a:lstStyle>
            <a:lvl1pPr algn="l">
              <a:defRPr sz="1200">
                <a:solidFill>
                  <a:schemeClr val="bg1"/>
                </a:solidFill>
                <a:latin typeface="Proxima Nova" charset="0"/>
                <a:ea typeface="Proxima Nova" charset="0"/>
                <a:cs typeface="Proxima Nova" charset="0"/>
              </a:defRPr>
            </a:lvl1pPr>
          </a:lstStyle>
          <a:p>
            <a:endParaRPr lang="en-US"/>
          </a:p>
        </p:txBody>
      </p:sp>
      <p:sp>
        <p:nvSpPr>
          <p:cNvPr id="8" name="Slide Number Placeholder 7"/>
          <p:cNvSpPr>
            <a:spLocks noGrp="1"/>
          </p:cNvSpPr>
          <p:nvPr>
            <p:ph type="sldNum" sz="quarter" idx="4"/>
          </p:nvPr>
        </p:nvSpPr>
        <p:spPr>
          <a:xfrm>
            <a:off x="5775822" y="6356350"/>
            <a:ext cx="637180" cy="365125"/>
          </a:xfrm>
          <a:prstGeom prst="rect">
            <a:avLst/>
          </a:prstGeom>
        </p:spPr>
        <p:txBody>
          <a:bodyPr vert="horz" lIns="91440" tIns="45720" rIns="91440" bIns="45720" rtlCol="0" anchor="ctr"/>
          <a:lstStyle>
            <a:lvl1pPr algn="ctr">
              <a:defRPr sz="1200">
                <a:solidFill>
                  <a:schemeClr val="bg1"/>
                </a:solidFill>
                <a:latin typeface="Proxima Nova" charset="0"/>
                <a:ea typeface="Proxima Nova" charset="0"/>
                <a:cs typeface="Proxima Nova" charset="0"/>
              </a:defRPr>
            </a:lvl1pPr>
          </a:lstStyle>
          <a:p>
            <a:fld id="{454E27F8-06A3-AC4F-B63F-20FAAF3BF1F7}" type="slidenum">
              <a:rPr lang="en-US" smtClean="0"/>
              <a:pPr/>
              <a:t>‹#›</a:t>
            </a:fld>
            <a:endParaRPr lang="en-US"/>
          </a:p>
        </p:txBody>
      </p:sp>
    </p:spTree>
    <p:extLst>
      <p:ext uri="{BB962C8B-B14F-4D97-AF65-F5344CB8AC3E}">
        <p14:creationId xmlns:p14="http://schemas.microsoft.com/office/powerpoint/2010/main" val="4079399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0" r:id="rId5"/>
    <p:sldLayoutId id="2147483652" r:id="rId6"/>
    <p:sldLayoutId id="2147483653" r:id="rId7"/>
    <p:sldLayoutId id="2147483657" r:id="rId8"/>
    <p:sldLayoutId id="2147483654" r:id="rId9"/>
    <p:sldLayoutId id="2147483655" r:id="rId10"/>
    <p:sldLayoutId id="2147483659" r:id="rId11"/>
    <p:sldLayoutId id="2147483658" r:id="rId12"/>
    <p:sldLayoutId id="2147483663" r:id="rId1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b="1" kern="1200">
          <a:solidFill>
            <a:schemeClr val="tx1"/>
          </a:solidFill>
          <a:effectLst/>
          <a:latin typeface="Proxima Nova" charset="0"/>
          <a:ea typeface="Proxima Nova" charset="0"/>
          <a:cs typeface="Proxima Nova"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Proxima Nova" charset="0"/>
          <a:ea typeface="Proxima Nova" charset="0"/>
          <a:cs typeface="Proxima Nova" charset="0"/>
        </a:defRPr>
      </a:lvl1pPr>
      <a:lvl2pPr marL="742950" indent="-285750" algn="l" defTabSz="457200" rtl="0" eaLnBrk="1" latinLnBrk="0" hangingPunct="1">
        <a:spcBef>
          <a:spcPct val="20000"/>
        </a:spcBef>
        <a:buFont typeface="Arial"/>
        <a:buChar char="–"/>
        <a:defRPr sz="2800" kern="1200">
          <a:solidFill>
            <a:schemeClr val="tx1"/>
          </a:solidFill>
          <a:latin typeface="Proxima Nova" charset="0"/>
          <a:ea typeface="Proxima Nova" charset="0"/>
          <a:cs typeface="Proxima Nova" charset="0"/>
        </a:defRPr>
      </a:lvl2pPr>
      <a:lvl3pPr marL="1143000" indent="-228600" algn="l" defTabSz="457200" rtl="0" eaLnBrk="1" latinLnBrk="0" hangingPunct="1">
        <a:spcBef>
          <a:spcPct val="20000"/>
        </a:spcBef>
        <a:buFont typeface="Arial"/>
        <a:buChar char="•"/>
        <a:defRPr sz="2400" kern="1200">
          <a:solidFill>
            <a:schemeClr val="tx1"/>
          </a:solidFill>
          <a:latin typeface="Proxima Nova" charset="0"/>
          <a:ea typeface="Proxima Nova" charset="0"/>
          <a:cs typeface="Proxima Nova" charset="0"/>
        </a:defRPr>
      </a:lvl3pPr>
      <a:lvl4pPr marL="1600200" indent="-228600" algn="l" defTabSz="457200" rtl="0" eaLnBrk="1" latinLnBrk="0" hangingPunct="1">
        <a:spcBef>
          <a:spcPct val="20000"/>
        </a:spcBef>
        <a:buFont typeface="Arial"/>
        <a:buChar char="–"/>
        <a:defRPr sz="2000" kern="1200">
          <a:solidFill>
            <a:schemeClr val="tx1"/>
          </a:solidFill>
          <a:latin typeface="Proxima Nova" charset="0"/>
          <a:ea typeface="Proxima Nova" charset="0"/>
          <a:cs typeface="Proxima Nova" charset="0"/>
        </a:defRPr>
      </a:lvl4pPr>
      <a:lvl5pPr marL="2057400" indent="-228600" algn="l" defTabSz="457200" rtl="0" eaLnBrk="1" latinLnBrk="0" hangingPunct="1">
        <a:spcBef>
          <a:spcPct val="20000"/>
        </a:spcBef>
        <a:buFont typeface="Arial"/>
        <a:buChar char="»"/>
        <a:defRPr sz="2000" kern="1200">
          <a:solidFill>
            <a:schemeClr val="tx1"/>
          </a:solidFill>
          <a:latin typeface="Proxima Nova" charset="0"/>
          <a:ea typeface="Proxima Nova" charset="0"/>
          <a:cs typeface="Proxima No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5E1C72-2B98-7144-AC3C-16B261800B7E}"/>
              </a:ext>
            </a:extLst>
          </p:cNvPr>
          <p:cNvPicPr>
            <a:picLocks noChangeAspect="1"/>
          </p:cNvPicPr>
          <p:nvPr/>
        </p:nvPicPr>
        <p:blipFill rotWithShape="1">
          <a:blip r:embed="rId2">
            <a:extLst>
              <a:ext uri="{28A0092B-C50C-407E-A947-70E740481C1C}">
                <a14:useLocalDpi xmlns:a14="http://schemas.microsoft.com/office/drawing/2010/main" val="0"/>
              </a:ext>
            </a:extLst>
          </a:blip>
          <a:srcRect l="-819" t="7410" r="-12725" b="7410"/>
          <a:stretch/>
        </p:blipFill>
        <p:spPr>
          <a:xfrm>
            <a:off x="-254000" y="1785"/>
            <a:ext cx="14020800" cy="6890957"/>
          </a:xfrm>
          <a:prstGeom prst="rect">
            <a:avLst/>
          </a:prstGeom>
        </p:spPr>
      </p:pic>
      <p:sp>
        <p:nvSpPr>
          <p:cNvPr id="8" name="Rectangle 7">
            <a:extLst>
              <a:ext uri="{FF2B5EF4-FFF2-40B4-BE49-F238E27FC236}">
                <a16:creationId xmlns:a16="http://schemas.microsoft.com/office/drawing/2014/main" id="{66023792-08E8-D54F-BAD3-906FBEE62304}"/>
              </a:ext>
            </a:extLst>
          </p:cNvPr>
          <p:cNvSpPr/>
          <p:nvPr/>
        </p:nvSpPr>
        <p:spPr>
          <a:xfrm>
            <a:off x="-253999" y="3672013"/>
            <a:ext cx="12442824" cy="2099734"/>
          </a:xfrm>
          <a:prstGeom prst="rect">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6A6EE9F-C935-934D-BF48-1595DB252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20" y="4226188"/>
            <a:ext cx="3467745" cy="841650"/>
          </a:xfrm>
          <a:prstGeom prst="rect">
            <a:avLst/>
          </a:prstGeom>
          <a:effectLst>
            <a:glow rad="901700">
              <a:schemeClr val="bg1"/>
            </a:glow>
          </a:effectLst>
        </p:spPr>
      </p:pic>
      <p:cxnSp>
        <p:nvCxnSpPr>
          <p:cNvPr id="10" name="Straight Connector 9">
            <a:extLst>
              <a:ext uri="{FF2B5EF4-FFF2-40B4-BE49-F238E27FC236}">
                <a16:creationId xmlns:a16="http://schemas.microsoft.com/office/drawing/2014/main" id="{A351A218-28A1-5A48-8F40-378B00E3D630}"/>
              </a:ext>
            </a:extLst>
          </p:cNvPr>
          <p:cNvCxnSpPr/>
          <p:nvPr/>
        </p:nvCxnSpPr>
        <p:spPr>
          <a:xfrm>
            <a:off x="4160721" y="4056536"/>
            <a:ext cx="0" cy="1325742"/>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ctrTitle"/>
          </p:nvPr>
        </p:nvSpPr>
        <p:spPr>
          <a:xfrm>
            <a:off x="4502978" y="3879850"/>
            <a:ext cx="7558846" cy="1320801"/>
          </a:xfrm>
        </p:spPr>
        <p:txBody>
          <a:bodyPr anchor="t">
            <a:noAutofit/>
          </a:bodyPr>
          <a:lstStyle/>
          <a:p>
            <a:r>
              <a:rPr lang="en-US" sz="2800" dirty="0">
                <a:solidFill>
                  <a:schemeClr val="tx1"/>
                </a:solidFill>
              </a:rPr>
              <a:t>Building the Ecosystem: Integrating CMS, CRM AND Marketing Automation</a:t>
            </a:r>
          </a:p>
        </p:txBody>
      </p:sp>
      <p:sp>
        <p:nvSpPr>
          <p:cNvPr id="5" name="Text Placeholder 4"/>
          <p:cNvSpPr>
            <a:spLocks noGrp="1"/>
          </p:cNvSpPr>
          <p:nvPr>
            <p:ph type="body" sz="quarter" idx="16"/>
          </p:nvPr>
        </p:nvSpPr>
        <p:spPr>
          <a:xfrm>
            <a:off x="4502978" y="5236208"/>
            <a:ext cx="9966169" cy="620460"/>
          </a:xfrm>
        </p:spPr>
        <p:txBody>
          <a:bodyPr>
            <a:normAutofit/>
          </a:bodyPr>
          <a:lstStyle/>
          <a:p>
            <a:r>
              <a:rPr lang="en-US" sz="2800" dirty="0"/>
              <a:t>CRM Workshop – March 2018 </a:t>
            </a:r>
          </a:p>
        </p:txBody>
      </p:sp>
    </p:spTree>
    <p:extLst>
      <p:ext uri="{BB962C8B-B14F-4D97-AF65-F5344CB8AC3E}">
        <p14:creationId xmlns:p14="http://schemas.microsoft.com/office/powerpoint/2010/main" val="19448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90499337"/>
              </p:ext>
            </p:extLst>
          </p:nvPr>
        </p:nvGraphicFramePr>
        <p:xfrm>
          <a:off x="2031470" y="1813467"/>
          <a:ext cx="8125883" cy="384766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r>
              <a:rPr lang="en-US" dirty="0"/>
              <a:t>Website and CRM Integration</a:t>
            </a:r>
          </a:p>
        </p:txBody>
      </p:sp>
      <p:sp>
        <p:nvSpPr>
          <p:cNvPr id="11" name="Text Placeholder 10"/>
          <p:cNvSpPr>
            <a:spLocks noGrp="1"/>
          </p:cNvSpPr>
          <p:nvPr>
            <p:ph type="body" sz="quarter" idx="13"/>
          </p:nvPr>
        </p:nvSpPr>
        <p:spPr/>
        <p:txBody>
          <a:bodyPr>
            <a:normAutofit fontScale="92500"/>
          </a:bodyPr>
          <a:lstStyle/>
          <a:p>
            <a:r>
              <a:rPr lang="en-US" b="0" dirty="0"/>
              <a:t>How well are healthcare system integrating their website and CRM?</a:t>
            </a:r>
          </a:p>
        </p:txBody>
      </p:sp>
      <p:sp>
        <p:nvSpPr>
          <p:cNvPr id="4" name="Rectangle 3">
            <a:extLst>
              <a:ext uri="{FF2B5EF4-FFF2-40B4-BE49-F238E27FC236}">
                <a16:creationId xmlns:a16="http://schemas.microsoft.com/office/drawing/2014/main" id="{88C9715E-FB98-4F49-B92D-1B91E0110CE5}"/>
              </a:ext>
            </a:extLst>
          </p:cNvPr>
          <p:cNvSpPr/>
          <p:nvPr/>
        </p:nvSpPr>
        <p:spPr>
          <a:xfrm>
            <a:off x="282231" y="5661133"/>
            <a:ext cx="7526419" cy="369332"/>
          </a:xfrm>
          <a:prstGeom prst="rect">
            <a:avLst/>
          </a:prstGeom>
        </p:spPr>
        <p:txBody>
          <a:bodyPr wrap="none">
            <a:spAutoFit/>
          </a:bodyPr>
          <a:lstStyle/>
          <a:p>
            <a:r>
              <a:rPr lang="en-US" dirty="0">
                <a:latin typeface="Proxima Nova" panose="02000506030000020004" pitchFamily="2" charset="0"/>
              </a:rPr>
              <a:t>(3rd Annual State of Healthcare Digital Marketing Report – October 2017)</a:t>
            </a:r>
          </a:p>
        </p:txBody>
      </p:sp>
      <p:sp>
        <p:nvSpPr>
          <p:cNvPr id="7" name="Slide Number Placeholder 3">
            <a:extLst>
              <a:ext uri="{FF2B5EF4-FFF2-40B4-BE49-F238E27FC236}">
                <a16:creationId xmlns:a16="http://schemas.microsoft.com/office/drawing/2014/main" id="{15E3BA26-3F71-534A-A04F-8273DB4CA3B0}"/>
              </a:ext>
            </a:extLst>
          </p:cNvPr>
          <p:cNvSpPr txBox="1">
            <a:spLocks/>
          </p:cNvSpPr>
          <p:nvPr/>
        </p:nvSpPr>
        <p:spPr>
          <a:xfrm>
            <a:off x="5775822" y="6356350"/>
            <a:ext cx="637180"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fld id="{99D9DFC3-CB45-5B40-B55F-C4E8AC74B043}" type="slidenum">
              <a:rPr lang="en-US" sz="1200" smtClean="0">
                <a:solidFill>
                  <a:schemeClr val="bg1"/>
                </a:solidFill>
                <a:latin typeface="Proxima Nova" panose="02000506030000020004" pitchFamily="2" charset="0"/>
              </a:rPr>
              <a:pPr algn="ctr" fontAlgn="base">
                <a:spcBef>
                  <a:spcPct val="0"/>
                </a:spcBef>
                <a:spcAft>
                  <a:spcPct val="0"/>
                </a:spcAft>
                <a:defRPr/>
              </a:pPr>
              <a:t>10</a:t>
            </a:fld>
            <a:endParaRPr lang="en-US" sz="1200" dirty="0">
              <a:solidFill>
                <a:schemeClr val="bg1"/>
              </a:solidFill>
              <a:latin typeface="Proxima Nova" panose="02000506030000020004" pitchFamily="2" charset="0"/>
            </a:endParaRPr>
          </a:p>
        </p:txBody>
      </p:sp>
    </p:spTree>
    <p:extLst>
      <p:ext uri="{BB962C8B-B14F-4D97-AF65-F5344CB8AC3E}">
        <p14:creationId xmlns:p14="http://schemas.microsoft.com/office/powerpoint/2010/main" val="212787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does CMS/CRM Integration Really Mean?</a:t>
            </a:r>
          </a:p>
        </p:txBody>
      </p:sp>
      <p:sp>
        <p:nvSpPr>
          <p:cNvPr id="13" name="Content Placeholder 12"/>
          <p:cNvSpPr>
            <a:spLocks noGrp="1"/>
          </p:cNvSpPr>
          <p:nvPr>
            <p:ph idx="1"/>
          </p:nvPr>
        </p:nvSpPr>
        <p:spPr/>
        <p:txBody>
          <a:bodyPr>
            <a:normAutofit fontScale="92500" lnSpcReduction="10000"/>
          </a:bodyPr>
          <a:lstStyle/>
          <a:p>
            <a:r>
              <a:rPr lang="en-US" dirty="0"/>
              <a:t>No one way to connect, multiple options to perform</a:t>
            </a:r>
          </a:p>
          <a:p>
            <a:r>
              <a:rPr lang="en-US" dirty="0"/>
              <a:t>Need to define early business objectives along side technical resources/budgets </a:t>
            </a:r>
          </a:p>
          <a:p>
            <a:r>
              <a:rPr lang="en-US" dirty="0"/>
              <a:t>Start with basics: CRM web forms integrated within your website</a:t>
            </a:r>
          </a:p>
          <a:p>
            <a:r>
              <a:rPr lang="en-US" dirty="0"/>
              <a:t>Integrate content: Display CRM data within website pages / host CRM content within web page</a:t>
            </a:r>
          </a:p>
          <a:p>
            <a:r>
              <a:rPr lang="en-US" dirty="0"/>
              <a:t>Collect web sessions: Connect sessions of web users with CRM users, passing web history / visitation in CRM</a:t>
            </a:r>
          </a:p>
        </p:txBody>
      </p:sp>
      <p:sp>
        <p:nvSpPr>
          <p:cNvPr id="17" name="Text Placeholder 16"/>
          <p:cNvSpPr>
            <a:spLocks noGrp="1"/>
          </p:cNvSpPr>
          <p:nvPr>
            <p:ph type="body" sz="quarter" idx="13"/>
          </p:nvPr>
        </p:nvSpPr>
        <p:spPr/>
        <p:txBody>
          <a:bodyPr>
            <a:normAutofit/>
          </a:bodyPr>
          <a:lstStyle/>
          <a:p>
            <a:r>
              <a:rPr lang="en-US" b="0" dirty="0"/>
              <a:t>Connecting your Website with your CRM</a:t>
            </a:r>
          </a:p>
        </p:txBody>
      </p:sp>
      <p:sp>
        <p:nvSpPr>
          <p:cNvPr id="8" name="Slide Number Placeholder 3">
            <a:extLst>
              <a:ext uri="{FF2B5EF4-FFF2-40B4-BE49-F238E27FC236}">
                <a16:creationId xmlns:a16="http://schemas.microsoft.com/office/drawing/2014/main" id="{48DB592E-0053-204C-B456-AF81CCD4D343}"/>
              </a:ext>
            </a:extLst>
          </p:cNvPr>
          <p:cNvSpPr txBox="1">
            <a:spLocks/>
          </p:cNvSpPr>
          <p:nvPr/>
        </p:nvSpPr>
        <p:spPr>
          <a:xfrm>
            <a:off x="5775822" y="6356350"/>
            <a:ext cx="637180"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fld id="{99D9DFC3-CB45-5B40-B55F-C4E8AC74B043}" type="slidenum">
              <a:rPr lang="en-US" sz="1200" smtClean="0">
                <a:solidFill>
                  <a:schemeClr val="bg1"/>
                </a:solidFill>
                <a:latin typeface="Proxima Nova" panose="02000506030000020004" pitchFamily="2" charset="0"/>
              </a:rPr>
              <a:pPr algn="ctr" fontAlgn="base">
                <a:spcBef>
                  <a:spcPct val="0"/>
                </a:spcBef>
                <a:spcAft>
                  <a:spcPct val="0"/>
                </a:spcAft>
                <a:defRPr/>
              </a:pPr>
              <a:t>11</a:t>
            </a:fld>
            <a:endParaRPr lang="en-US" sz="1200" dirty="0">
              <a:solidFill>
                <a:schemeClr val="bg1"/>
              </a:solidFill>
              <a:latin typeface="Proxima Nova" panose="02000506030000020004" pitchFamily="2" charset="0"/>
            </a:endParaRPr>
          </a:p>
        </p:txBody>
      </p:sp>
    </p:spTree>
    <p:extLst>
      <p:ext uri="{BB962C8B-B14F-4D97-AF65-F5344CB8AC3E}">
        <p14:creationId xmlns:p14="http://schemas.microsoft.com/office/powerpoint/2010/main" val="298948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FB8669-4C9F-DB4A-8EE9-2F46803A58AE}"/>
              </a:ext>
            </a:extLst>
          </p:cNvPr>
          <p:cNvSpPr>
            <a:spLocks noGrp="1"/>
          </p:cNvSpPr>
          <p:nvPr>
            <p:ph type="title"/>
          </p:nvPr>
        </p:nvSpPr>
        <p:spPr/>
        <p:txBody>
          <a:bodyPr/>
          <a:lstStyle/>
          <a:p>
            <a:r>
              <a:rPr lang="en-US" dirty="0"/>
              <a:t>What is Marketing Automation?</a:t>
            </a:r>
          </a:p>
        </p:txBody>
      </p:sp>
      <p:sp>
        <p:nvSpPr>
          <p:cNvPr id="9" name="Slide Number Placeholder 3">
            <a:extLst>
              <a:ext uri="{FF2B5EF4-FFF2-40B4-BE49-F238E27FC236}">
                <a16:creationId xmlns:a16="http://schemas.microsoft.com/office/drawing/2014/main" id="{A3BE9ABF-321C-1048-B831-1AF51F035A4B}"/>
              </a:ext>
            </a:extLst>
          </p:cNvPr>
          <p:cNvSpPr>
            <a:spLocks noGrp="1"/>
          </p:cNvSpPr>
          <p:nvPr>
            <p:ph type="sldNum" sz="quarter" idx="12"/>
          </p:nvPr>
        </p:nvSpPr>
        <p:spPr>
          <a:prstGeom prst="rect">
            <a:avLst/>
          </a:prstGeom>
        </p:spPr>
        <p:txBody>
          <a:bodyPr/>
          <a:lstStyle/>
          <a:p>
            <a:pPr fontAlgn="base">
              <a:spcBef>
                <a:spcPct val="0"/>
              </a:spcBef>
              <a:spcAft>
                <a:spcPct val="0"/>
              </a:spcAft>
              <a:defRPr/>
            </a:pPr>
            <a:fld id="{99D9DFC3-CB45-5B40-B55F-C4E8AC74B043}" type="slidenum">
              <a:rPr lang="en-US" smtClean="0"/>
              <a:pPr fontAlgn="base">
                <a:spcBef>
                  <a:spcPct val="0"/>
                </a:spcBef>
                <a:spcAft>
                  <a:spcPct val="0"/>
                </a:spcAft>
                <a:defRPr/>
              </a:pPr>
              <a:t>12</a:t>
            </a:fld>
            <a:endParaRPr lang="en-US" dirty="0"/>
          </a:p>
        </p:txBody>
      </p:sp>
      <p:sp>
        <p:nvSpPr>
          <p:cNvPr id="13" name="Content Placeholder 12"/>
          <p:cNvSpPr>
            <a:spLocks noGrp="1"/>
          </p:cNvSpPr>
          <p:nvPr>
            <p:ph idx="4294967295"/>
          </p:nvPr>
        </p:nvSpPr>
        <p:spPr>
          <a:xfrm>
            <a:off x="416389" y="1528691"/>
            <a:ext cx="11356045" cy="3927475"/>
          </a:xfrm>
        </p:spPr>
        <p:txBody>
          <a:bodyPr>
            <a:normAutofit lnSpcReduction="10000"/>
          </a:bodyPr>
          <a:lstStyle/>
          <a:p>
            <a:r>
              <a:rPr lang="en-US" dirty="0"/>
              <a:t>Marketing automation is a tactic that allows companies to nurture prospects using highly personalized, valuable content that helps convert these prospects into leads, and turn those leads into customers.</a:t>
            </a:r>
          </a:p>
          <a:p>
            <a:r>
              <a:rPr lang="en-US" dirty="0"/>
              <a:t>Many marketing departments have to automate repetitive tasks such as emails, social media, and other website actions. The technology of marketing automation makes these tasks easier.</a:t>
            </a:r>
          </a:p>
        </p:txBody>
      </p:sp>
    </p:spTree>
    <p:extLst>
      <p:ext uri="{BB962C8B-B14F-4D97-AF65-F5344CB8AC3E}">
        <p14:creationId xmlns:p14="http://schemas.microsoft.com/office/powerpoint/2010/main" val="356665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AE72E7-0D72-2049-9E9D-82CD4290FFED}"/>
              </a:ext>
            </a:extLst>
          </p:cNvPr>
          <p:cNvSpPr>
            <a:spLocks noGrp="1"/>
          </p:cNvSpPr>
          <p:nvPr>
            <p:ph type="title"/>
          </p:nvPr>
        </p:nvSpPr>
        <p:spPr/>
        <p:txBody>
          <a:bodyPr>
            <a:normAutofit fontScale="90000"/>
          </a:bodyPr>
          <a:lstStyle/>
          <a:p>
            <a:r>
              <a:rPr lang="en-US" dirty="0"/>
              <a:t>Adoption of Marketing Automation by Industry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29086471"/>
              </p:ext>
            </p:extLst>
          </p:nvPr>
        </p:nvGraphicFramePr>
        <p:xfrm>
          <a:off x="282575" y="1241425"/>
          <a:ext cx="11623675" cy="446881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prstGeom prst="rect">
            <a:avLst/>
          </a:prstGeom>
        </p:spPr>
        <p:txBody>
          <a:bodyPr/>
          <a:lstStyle/>
          <a:p>
            <a:pPr fontAlgn="base">
              <a:spcBef>
                <a:spcPct val="0"/>
              </a:spcBef>
              <a:spcAft>
                <a:spcPct val="0"/>
              </a:spcAft>
              <a:defRPr/>
            </a:pPr>
            <a:fld id="{99D9DFC3-CB45-5B40-B55F-C4E8AC74B043}" type="slidenum">
              <a:rPr lang="en-US" smtClean="0"/>
              <a:pPr fontAlgn="base">
                <a:spcBef>
                  <a:spcPct val="0"/>
                </a:spcBef>
                <a:spcAft>
                  <a:spcPct val="0"/>
                </a:spcAft>
                <a:defRPr/>
              </a:pPr>
              <a:t>13</a:t>
            </a:fld>
            <a:endParaRPr lang="en-US" dirty="0"/>
          </a:p>
        </p:txBody>
      </p:sp>
      <p:sp>
        <p:nvSpPr>
          <p:cNvPr id="12" name="Rectangle 11"/>
          <p:cNvSpPr/>
          <p:nvPr/>
        </p:nvSpPr>
        <p:spPr>
          <a:xfrm rot="16200000">
            <a:off x="-1418375" y="3143305"/>
            <a:ext cx="4030206" cy="1103659"/>
          </a:xfrm>
          <a:prstGeom prst="rect">
            <a:avLst/>
          </a:prstGeom>
        </p:spPr>
        <p:txBody>
          <a:bodyPr wrap="square" anchor="ctr">
            <a:noAutofit/>
          </a:bodyPr>
          <a:lstStyle/>
          <a:p>
            <a:pPr algn="ctr">
              <a:defRPr sz="2128" b="1" i="0" u="none" strike="noStrike" kern="1200" baseline="0">
                <a:solidFill>
                  <a:srgbClr val="7E0525"/>
                </a:solidFill>
                <a:latin typeface="+mn-lt"/>
                <a:ea typeface="+mn-ea"/>
                <a:cs typeface="+mn-cs"/>
              </a:defRPr>
            </a:pPr>
            <a:r>
              <a:rPr lang="en-US" sz="2400" dirty="0">
                <a:solidFill>
                  <a:schemeClr val="tx2">
                    <a:lumMod val="75000"/>
                  </a:schemeClr>
                </a:solidFill>
                <a:latin typeface="Proxima Nova" panose="02000506030000020004" pitchFamily="2" charset="0"/>
              </a:rPr>
              <a:t>Industry Adoption of Marketing Automation</a:t>
            </a:r>
          </a:p>
        </p:txBody>
      </p:sp>
      <p:sp>
        <p:nvSpPr>
          <p:cNvPr id="13" name="Rectangle 12"/>
          <p:cNvSpPr/>
          <p:nvPr/>
        </p:nvSpPr>
        <p:spPr>
          <a:xfrm>
            <a:off x="1174661" y="3381913"/>
            <a:ext cx="2685448" cy="1077218"/>
          </a:xfrm>
          <a:prstGeom prst="rect">
            <a:avLst/>
          </a:prstGeom>
        </p:spPr>
        <p:txBody>
          <a:bodyPr wrap="square">
            <a:spAutoFit/>
          </a:bodyPr>
          <a:lstStyle/>
          <a:p>
            <a:pPr algn="ctr">
              <a:defRPr sz="2128" b="1" i="0" u="none" strike="noStrike" kern="1200" baseline="0">
                <a:solidFill>
                  <a:srgbClr val="7E0525"/>
                </a:solidFill>
                <a:latin typeface="+mn-lt"/>
                <a:ea typeface="+mn-ea"/>
                <a:cs typeface="+mn-cs"/>
              </a:defRPr>
            </a:pPr>
            <a:r>
              <a:rPr lang="en-US" sz="1600" dirty="0">
                <a:solidFill>
                  <a:srgbClr val="032851"/>
                </a:solidFill>
                <a:latin typeface="Proxima Nova" panose="02000506030000020004" pitchFamily="2" charset="0"/>
              </a:rPr>
              <a:t>Technology</a:t>
            </a:r>
          </a:p>
          <a:p>
            <a:pPr algn="ctr">
              <a:defRPr sz="2128" b="1" i="0" u="none" strike="noStrike" kern="1200" baseline="0">
                <a:solidFill>
                  <a:srgbClr val="7E0525"/>
                </a:solidFill>
                <a:latin typeface="+mn-lt"/>
                <a:ea typeface="+mn-ea"/>
                <a:cs typeface="+mn-cs"/>
              </a:defRPr>
            </a:pPr>
            <a:r>
              <a:rPr lang="en-US" sz="1600" dirty="0">
                <a:solidFill>
                  <a:srgbClr val="032851"/>
                </a:solidFill>
                <a:latin typeface="Proxima Nova" panose="02000506030000020004" pitchFamily="2" charset="0"/>
              </a:rPr>
              <a:t>Financial Markets</a:t>
            </a:r>
          </a:p>
          <a:p>
            <a:pPr algn="ctr">
              <a:defRPr sz="2128" b="1" i="0" u="none" strike="noStrike" kern="1200" baseline="0">
                <a:solidFill>
                  <a:srgbClr val="7E0525"/>
                </a:solidFill>
                <a:latin typeface="+mn-lt"/>
                <a:ea typeface="+mn-ea"/>
                <a:cs typeface="+mn-cs"/>
              </a:defRPr>
            </a:pPr>
            <a:r>
              <a:rPr lang="en-US" sz="1600" dirty="0">
                <a:solidFill>
                  <a:srgbClr val="032851"/>
                </a:solidFill>
                <a:latin typeface="Proxima Nova" panose="02000506030000020004" pitchFamily="2" charset="0"/>
              </a:rPr>
              <a:t>Life Sciences</a:t>
            </a:r>
          </a:p>
          <a:p>
            <a:pPr algn="ctr">
              <a:defRPr sz="2128" b="1" i="0" u="none" strike="noStrike" kern="1200" baseline="0">
                <a:solidFill>
                  <a:srgbClr val="7E0525"/>
                </a:solidFill>
                <a:latin typeface="+mn-lt"/>
                <a:ea typeface="+mn-ea"/>
                <a:cs typeface="+mn-cs"/>
              </a:defRPr>
            </a:pPr>
            <a:r>
              <a:rPr lang="en-US" sz="1600" dirty="0">
                <a:solidFill>
                  <a:srgbClr val="032851"/>
                </a:solidFill>
                <a:latin typeface="Proxima Nova" panose="02000506030000020004" pitchFamily="2" charset="0"/>
              </a:rPr>
              <a:t>Oil &amp; Gas</a:t>
            </a:r>
          </a:p>
        </p:txBody>
      </p:sp>
      <p:sp>
        <p:nvSpPr>
          <p:cNvPr id="14" name="Rectangle 13"/>
          <p:cNvSpPr/>
          <p:nvPr/>
        </p:nvSpPr>
        <p:spPr>
          <a:xfrm>
            <a:off x="4062535" y="4386798"/>
            <a:ext cx="2065800" cy="1323439"/>
          </a:xfrm>
          <a:prstGeom prst="rect">
            <a:avLst/>
          </a:prstGeom>
        </p:spPr>
        <p:txBody>
          <a:bodyPr wrap="square">
            <a:spAutoFit/>
          </a:bodyPr>
          <a:lstStyle/>
          <a:p>
            <a:pPr algn="ctr">
              <a:defRPr sz="2128" b="1" i="0" u="none" strike="noStrike" kern="1200" baseline="0">
                <a:solidFill>
                  <a:srgbClr val="7E0525"/>
                </a:solidFill>
                <a:latin typeface="+mn-lt"/>
                <a:ea typeface="+mn-ea"/>
                <a:cs typeface="+mn-cs"/>
              </a:defRPr>
            </a:pPr>
            <a:r>
              <a:rPr lang="en-US" sz="1600" dirty="0">
                <a:solidFill>
                  <a:srgbClr val="032851"/>
                </a:solidFill>
                <a:latin typeface="Proxima Nova" panose="02000506030000020004" pitchFamily="2" charset="0"/>
              </a:rPr>
              <a:t>Media</a:t>
            </a:r>
          </a:p>
          <a:p>
            <a:pPr algn="ctr">
              <a:defRPr sz="2128" b="1" i="0" u="none" strike="noStrike" kern="1200" baseline="0">
                <a:solidFill>
                  <a:srgbClr val="7E0525"/>
                </a:solidFill>
                <a:latin typeface="+mn-lt"/>
                <a:ea typeface="+mn-ea"/>
                <a:cs typeface="+mn-cs"/>
              </a:defRPr>
            </a:pPr>
            <a:r>
              <a:rPr lang="en-US" sz="1600" dirty="0">
                <a:solidFill>
                  <a:srgbClr val="032851"/>
                </a:solidFill>
                <a:latin typeface="Proxima Nova" panose="02000506030000020004" pitchFamily="2" charset="0"/>
              </a:rPr>
              <a:t>Retail</a:t>
            </a:r>
          </a:p>
          <a:p>
            <a:pPr algn="ctr">
              <a:defRPr sz="2128" b="1" i="0" u="none" strike="noStrike" kern="1200" baseline="0">
                <a:solidFill>
                  <a:srgbClr val="7E0525"/>
                </a:solidFill>
                <a:latin typeface="+mn-lt"/>
                <a:ea typeface="+mn-ea"/>
                <a:cs typeface="+mn-cs"/>
              </a:defRPr>
            </a:pPr>
            <a:r>
              <a:rPr lang="en-US" sz="1600" dirty="0">
                <a:solidFill>
                  <a:srgbClr val="032851"/>
                </a:solidFill>
                <a:latin typeface="Proxima Nova" panose="02000506030000020004" pitchFamily="2" charset="0"/>
              </a:rPr>
              <a:t>Insurance</a:t>
            </a:r>
          </a:p>
          <a:p>
            <a:pPr algn="ctr">
              <a:defRPr sz="2128" b="1" i="0" u="none" strike="noStrike" kern="1200" baseline="0">
                <a:solidFill>
                  <a:srgbClr val="7E0525"/>
                </a:solidFill>
                <a:latin typeface="+mn-lt"/>
                <a:ea typeface="+mn-ea"/>
                <a:cs typeface="+mn-cs"/>
              </a:defRPr>
            </a:pPr>
            <a:r>
              <a:rPr lang="en-US" sz="1600" dirty="0">
                <a:solidFill>
                  <a:srgbClr val="032851"/>
                </a:solidFill>
                <a:latin typeface="Proxima Nova" panose="02000506030000020004" pitchFamily="2" charset="0"/>
              </a:rPr>
              <a:t>Health Insurance</a:t>
            </a:r>
          </a:p>
          <a:p>
            <a:pPr algn="ctr">
              <a:defRPr sz="2128" b="1" i="0" u="none" strike="noStrike" kern="1200" baseline="0">
                <a:solidFill>
                  <a:srgbClr val="7E0525"/>
                </a:solidFill>
                <a:latin typeface="+mn-lt"/>
                <a:ea typeface="+mn-ea"/>
                <a:cs typeface="+mn-cs"/>
              </a:defRPr>
            </a:pPr>
            <a:r>
              <a:rPr lang="en-US" sz="1600" dirty="0">
                <a:solidFill>
                  <a:srgbClr val="032851"/>
                </a:solidFill>
                <a:latin typeface="Proxima Nova" panose="02000506030000020004" pitchFamily="2" charset="0"/>
              </a:rPr>
              <a:t>Telecoms</a:t>
            </a:r>
          </a:p>
        </p:txBody>
      </p:sp>
      <p:sp>
        <p:nvSpPr>
          <p:cNvPr id="15" name="Rectangle 14"/>
          <p:cNvSpPr/>
          <p:nvPr/>
        </p:nvSpPr>
        <p:spPr>
          <a:xfrm>
            <a:off x="6805653" y="3381913"/>
            <a:ext cx="1869427" cy="1077218"/>
          </a:xfrm>
          <a:prstGeom prst="rect">
            <a:avLst/>
          </a:prstGeom>
        </p:spPr>
        <p:txBody>
          <a:bodyPr wrap="square">
            <a:spAutoFit/>
          </a:bodyPr>
          <a:lstStyle/>
          <a:p>
            <a:pPr algn="ctr">
              <a:defRPr sz="2128" b="1" i="0" u="none" strike="noStrike" kern="1200" baseline="0">
                <a:solidFill>
                  <a:srgbClr val="7E0525"/>
                </a:solidFill>
                <a:latin typeface="+mn-lt"/>
                <a:ea typeface="+mn-ea"/>
                <a:cs typeface="+mn-cs"/>
              </a:defRPr>
            </a:pPr>
            <a:r>
              <a:rPr lang="en-US" sz="1600" dirty="0">
                <a:solidFill>
                  <a:srgbClr val="032851"/>
                </a:solidFill>
                <a:latin typeface="Proxima Nova" panose="02000506030000020004" pitchFamily="2" charset="0"/>
              </a:rPr>
              <a:t>Manufacturing</a:t>
            </a:r>
          </a:p>
          <a:p>
            <a:pPr algn="ctr">
              <a:defRPr sz="2128" b="1" i="0" u="none" strike="noStrike" kern="1200" baseline="0">
                <a:solidFill>
                  <a:srgbClr val="7E0525"/>
                </a:solidFill>
                <a:latin typeface="+mn-lt"/>
                <a:ea typeface="+mn-ea"/>
                <a:cs typeface="+mn-cs"/>
              </a:defRPr>
            </a:pPr>
            <a:r>
              <a:rPr lang="en-US" sz="1600" dirty="0">
                <a:solidFill>
                  <a:srgbClr val="032851"/>
                </a:solidFill>
                <a:latin typeface="Proxima Nova" panose="02000506030000020004" pitchFamily="2" charset="0"/>
              </a:rPr>
              <a:t>Professional Services</a:t>
            </a:r>
          </a:p>
          <a:p>
            <a:pPr algn="ctr">
              <a:defRPr sz="2128" b="1" i="0" u="none" strike="noStrike" kern="1200" baseline="0">
                <a:solidFill>
                  <a:srgbClr val="7E0525"/>
                </a:solidFill>
                <a:latin typeface="+mn-lt"/>
                <a:ea typeface="+mn-ea"/>
                <a:cs typeface="+mn-cs"/>
              </a:defRPr>
            </a:pPr>
            <a:r>
              <a:rPr lang="en-US" sz="1600" dirty="0">
                <a:solidFill>
                  <a:srgbClr val="032851"/>
                </a:solidFill>
                <a:latin typeface="Proxima Nova" panose="02000506030000020004" pitchFamily="2" charset="0"/>
              </a:rPr>
              <a:t>Retail Banking</a:t>
            </a:r>
          </a:p>
        </p:txBody>
      </p:sp>
      <p:sp>
        <p:nvSpPr>
          <p:cNvPr id="16" name="Rectangle 15"/>
          <p:cNvSpPr/>
          <p:nvPr/>
        </p:nvSpPr>
        <p:spPr>
          <a:xfrm>
            <a:off x="9371772" y="4386799"/>
            <a:ext cx="2034377" cy="1323439"/>
          </a:xfrm>
          <a:prstGeom prst="rect">
            <a:avLst/>
          </a:prstGeom>
        </p:spPr>
        <p:txBody>
          <a:bodyPr wrap="square">
            <a:spAutoFit/>
          </a:bodyPr>
          <a:lstStyle/>
          <a:p>
            <a:pPr algn="ctr">
              <a:defRPr sz="2128" b="1" i="0" u="none" strike="noStrike" kern="1200" baseline="0">
                <a:solidFill>
                  <a:srgbClr val="7E0525"/>
                </a:solidFill>
                <a:latin typeface="+mn-lt"/>
                <a:ea typeface="+mn-ea"/>
                <a:cs typeface="+mn-cs"/>
              </a:defRPr>
            </a:pPr>
            <a:r>
              <a:rPr lang="en-US" sz="1600" dirty="0">
                <a:solidFill>
                  <a:srgbClr val="032851"/>
                </a:solidFill>
                <a:latin typeface="Proxima Nova" panose="02000506030000020004" pitchFamily="2" charset="0"/>
              </a:rPr>
              <a:t>Education</a:t>
            </a:r>
          </a:p>
          <a:p>
            <a:pPr algn="ctr">
              <a:defRPr sz="2128" b="1" i="0" u="none" strike="noStrike" kern="1200" baseline="0">
                <a:solidFill>
                  <a:srgbClr val="7E0525"/>
                </a:solidFill>
                <a:latin typeface="+mn-lt"/>
                <a:ea typeface="+mn-ea"/>
                <a:cs typeface="+mn-cs"/>
              </a:defRPr>
            </a:pPr>
            <a:r>
              <a:rPr lang="en-US" sz="1600" dirty="0">
                <a:solidFill>
                  <a:srgbClr val="032851"/>
                </a:solidFill>
                <a:latin typeface="Proxima Nova" panose="02000506030000020004" pitchFamily="2" charset="0"/>
              </a:rPr>
              <a:t>Higher Education</a:t>
            </a:r>
          </a:p>
          <a:p>
            <a:pPr algn="ctr">
              <a:defRPr sz="2128" b="1" i="0" u="none" strike="noStrike" kern="1200" baseline="0">
                <a:solidFill>
                  <a:srgbClr val="7E0525"/>
                </a:solidFill>
                <a:latin typeface="+mn-lt"/>
                <a:ea typeface="+mn-ea"/>
                <a:cs typeface="+mn-cs"/>
              </a:defRPr>
            </a:pPr>
            <a:r>
              <a:rPr lang="en-US" sz="1600" dirty="0">
                <a:solidFill>
                  <a:srgbClr val="032851"/>
                </a:solidFill>
                <a:latin typeface="Proxima Nova" panose="02000506030000020004" pitchFamily="2" charset="0"/>
              </a:rPr>
              <a:t>Government</a:t>
            </a:r>
          </a:p>
          <a:p>
            <a:pPr algn="ctr">
              <a:defRPr sz="2128" b="1" i="0" u="none" strike="noStrike" kern="1200" baseline="0">
                <a:solidFill>
                  <a:srgbClr val="7E0525"/>
                </a:solidFill>
                <a:latin typeface="+mn-lt"/>
                <a:ea typeface="+mn-ea"/>
                <a:cs typeface="+mn-cs"/>
              </a:defRPr>
            </a:pPr>
            <a:r>
              <a:rPr lang="en-US" sz="1600" dirty="0">
                <a:solidFill>
                  <a:srgbClr val="032851"/>
                </a:solidFill>
                <a:latin typeface="Proxima Nova" panose="02000506030000020004" pitchFamily="2" charset="0"/>
              </a:rPr>
              <a:t>Healthcare</a:t>
            </a:r>
          </a:p>
          <a:p>
            <a:pPr algn="ctr">
              <a:defRPr sz="2128" b="1" i="0" u="none" strike="noStrike" kern="1200" baseline="0">
                <a:solidFill>
                  <a:srgbClr val="7E0525"/>
                </a:solidFill>
                <a:latin typeface="+mn-lt"/>
                <a:ea typeface="+mn-ea"/>
                <a:cs typeface="+mn-cs"/>
              </a:defRPr>
            </a:pPr>
            <a:r>
              <a:rPr lang="en-US" sz="1600" dirty="0">
                <a:solidFill>
                  <a:srgbClr val="032851"/>
                </a:solidFill>
                <a:latin typeface="Proxima Nova" panose="02000506030000020004" pitchFamily="2" charset="0"/>
              </a:rPr>
              <a:t>Utilities</a:t>
            </a:r>
          </a:p>
        </p:txBody>
      </p:sp>
      <p:sp>
        <p:nvSpPr>
          <p:cNvPr id="18" name="Rectangle 17"/>
          <p:cNvSpPr/>
          <p:nvPr/>
        </p:nvSpPr>
        <p:spPr>
          <a:xfrm>
            <a:off x="1148557" y="1104629"/>
            <a:ext cx="10543423" cy="461665"/>
          </a:xfrm>
          <a:prstGeom prst="rect">
            <a:avLst/>
          </a:prstGeom>
        </p:spPr>
        <p:txBody>
          <a:bodyPr wrap="square">
            <a:spAutoFit/>
          </a:bodyPr>
          <a:lstStyle/>
          <a:p>
            <a:pPr algn="ctr">
              <a:defRPr sz="2128" b="1" i="0" u="none" strike="noStrike" kern="1200" baseline="0">
                <a:solidFill>
                  <a:srgbClr val="7E0525"/>
                </a:solidFill>
                <a:latin typeface="+mn-lt"/>
                <a:ea typeface="+mn-ea"/>
                <a:cs typeface="+mn-cs"/>
              </a:defRPr>
            </a:pPr>
            <a:r>
              <a:rPr lang="en-US" sz="2400" dirty="0">
                <a:solidFill>
                  <a:schemeClr val="tx2">
                    <a:lumMod val="75000"/>
                  </a:schemeClr>
                </a:solidFill>
                <a:latin typeface="Proxima Nova" panose="02000506030000020004" pitchFamily="2" charset="0"/>
              </a:rPr>
              <a:t>Industry Segment Descriptors</a:t>
            </a:r>
          </a:p>
        </p:txBody>
      </p:sp>
      <p:sp>
        <p:nvSpPr>
          <p:cNvPr id="19" name="Rectangle 18"/>
          <p:cNvSpPr/>
          <p:nvPr/>
        </p:nvSpPr>
        <p:spPr>
          <a:xfrm>
            <a:off x="1148558" y="1680031"/>
            <a:ext cx="2606040" cy="457200"/>
          </a:xfrm>
          <a:prstGeom prst="rect">
            <a:avLst/>
          </a:prstGeom>
          <a:solidFill>
            <a:schemeClr val="bg2"/>
          </a:solidFill>
        </p:spPr>
        <p:txBody>
          <a:bodyPr wrap="square">
            <a:noAutofit/>
          </a:bodyPr>
          <a:lstStyle/>
          <a:p>
            <a:pPr algn="ctr">
              <a:defRPr sz="2128" b="1" i="0" u="none" strike="noStrike" kern="1200" baseline="0">
                <a:solidFill>
                  <a:srgbClr val="7E0525"/>
                </a:solidFill>
                <a:latin typeface="+mn-lt"/>
                <a:ea typeface="+mn-ea"/>
                <a:cs typeface="+mn-cs"/>
              </a:defRPr>
            </a:pPr>
            <a:r>
              <a:rPr lang="en-US" dirty="0">
                <a:solidFill>
                  <a:srgbClr val="032851"/>
                </a:solidFill>
                <a:effectLst>
                  <a:outerShdw blurRad="50800" dist="50800" dir="5400000" sx="1000" sy="1000" algn="ctr" rotWithShape="0">
                    <a:srgbClr val="000000">
                      <a:alpha val="43137"/>
                    </a:srgbClr>
                  </a:outerShdw>
                </a:effectLst>
                <a:latin typeface="Proxima Nova" panose="02000506030000020004" pitchFamily="2" charset="0"/>
              </a:rPr>
              <a:t>Maintainers</a:t>
            </a:r>
          </a:p>
        </p:txBody>
      </p:sp>
      <p:sp>
        <p:nvSpPr>
          <p:cNvPr id="20" name="Rectangle 19"/>
          <p:cNvSpPr/>
          <p:nvPr/>
        </p:nvSpPr>
        <p:spPr>
          <a:xfrm>
            <a:off x="3792415" y="1673607"/>
            <a:ext cx="2606040" cy="457200"/>
          </a:xfrm>
          <a:prstGeom prst="rect">
            <a:avLst/>
          </a:prstGeom>
          <a:solidFill>
            <a:schemeClr val="bg2"/>
          </a:solidFill>
        </p:spPr>
        <p:txBody>
          <a:bodyPr wrap="square">
            <a:noAutofit/>
          </a:bodyPr>
          <a:lstStyle/>
          <a:p>
            <a:pPr algn="ctr">
              <a:defRPr sz="2128" b="1" i="0" u="none" strike="noStrike" kern="1200" baseline="0">
                <a:solidFill>
                  <a:srgbClr val="7E0525"/>
                </a:solidFill>
                <a:latin typeface="+mn-lt"/>
                <a:ea typeface="+mn-ea"/>
                <a:cs typeface="+mn-cs"/>
              </a:defRPr>
            </a:pPr>
            <a:r>
              <a:rPr lang="en-US" dirty="0">
                <a:solidFill>
                  <a:srgbClr val="032851"/>
                </a:solidFill>
                <a:effectLst>
                  <a:outerShdw blurRad="50800" dist="50800" dir="5400000" sx="1000" sy="1000" algn="ctr" rotWithShape="0">
                    <a:srgbClr val="000000">
                      <a:alpha val="43137"/>
                    </a:srgbClr>
                  </a:outerShdw>
                </a:effectLst>
                <a:latin typeface="Proxima Nova" panose="02000506030000020004" pitchFamily="2" charset="0"/>
              </a:rPr>
              <a:t>Transformers</a:t>
            </a:r>
          </a:p>
        </p:txBody>
      </p:sp>
      <p:sp>
        <p:nvSpPr>
          <p:cNvPr id="21" name="Rectangle 20"/>
          <p:cNvSpPr/>
          <p:nvPr/>
        </p:nvSpPr>
        <p:spPr>
          <a:xfrm>
            <a:off x="6437347" y="1680031"/>
            <a:ext cx="2606040" cy="457200"/>
          </a:xfrm>
          <a:prstGeom prst="rect">
            <a:avLst/>
          </a:prstGeom>
          <a:solidFill>
            <a:schemeClr val="bg2"/>
          </a:solidFill>
        </p:spPr>
        <p:txBody>
          <a:bodyPr wrap="square">
            <a:noAutofit/>
          </a:bodyPr>
          <a:lstStyle/>
          <a:p>
            <a:pPr algn="ctr">
              <a:defRPr sz="2128" b="1" i="0" u="none" strike="noStrike" kern="1200" baseline="0">
                <a:solidFill>
                  <a:srgbClr val="7E0525"/>
                </a:solidFill>
                <a:latin typeface="+mn-lt"/>
                <a:ea typeface="+mn-ea"/>
                <a:cs typeface="+mn-cs"/>
              </a:defRPr>
            </a:pPr>
            <a:r>
              <a:rPr lang="en-US" dirty="0">
                <a:solidFill>
                  <a:srgbClr val="032851"/>
                </a:solidFill>
                <a:effectLst>
                  <a:outerShdw blurRad="50800" dist="50800" dir="5400000" sx="1000" sy="1000" algn="ctr" rotWithShape="0">
                    <a:srgbClr val="000000">
                      <a:alpha val="43137"/>
                    </a:srgbClr>
                  </a:outerShdw>
                </a:effectLst>
                <a:latin typeface="Proxima Nova" panose="02000506030000020004" pitchFamily="2" charset="0"/>
              </a:rPr>
              <a:t>Skeptics</a:t>
            </a:r>
          </a:p>
        </p:txBody>
      </p:sp>
      <p:sp>
        <p:nvSpPr>
          <p:cNvPr id="22" name="Rectangle 21"/>
          <p:cNvSpPr/>
          <p:nvPr/>
        </p:nvSpPr>
        <p:spPr>
          <a:xfrm>
            <a:off x="9089136" y="1682496"/>
            <a:ext cx="2606040" cy="457200"/>
          </a:xfrm>
          <a:prstGeom prst="rect">
            <a:avLst/>
          </a:prstGeom>
          <a:solidFill>
            <a:schemeClr val="bg2"/>
          </a:solidFill>
        </p:spPr>
        <p:txBody>
          <a:bodyPr wrap="square">
            <a:noAutofit/>
          </a:bodyPr>
          <a:lstStyle/>
          <a:p>
            <a:pPr algn="ctr">
              <a:defRPr sz="2128" b="1" i="0" u="none" strike="noStrike" kern="1200" baseline="0">
                <a:solidFill>
                  <a:srgbClr val="7E0525"/>
                </a:solidFill>
                <a:latin typeface="+mn-lt"/>
                <a:ea typeface="+mn-ea"/>
                <a:cs typeface="+mn-cs"/>
              </a:defRPr>
            </a:pPr>
            <a:r>
              <a:rPr lang="en-US" dirty="0">
                <a:solidFill>
                  <a:srgbClr val="032851"/>
                </a:solidFill>
                <a:effectLst>
                  <a:outerShdw blurRad="50800" dist="50800" dir="5400000" sx="1000" sy="1000" algn="ctr" rotWithShape="0">
                    <a:srgbClr val="000000">
                      <a:alpha val="43137"/>
                    </a:srgbClr>
                  </a:outerShdw>
                </a:effectLst>
                <a:latin typeface="Proxima Nova" panose="02000506030000020004" pitchFamily="2" charset="0"/>
              </a:rPr>
              <a:t>Laggards</a:t>
            </a:r>
          </a:p>
        </p:txBody>
      </p:sp>
      <p:sp>
        <p:nvSpPr>
          <p:cNvPr id="23" name="TextBox 22"/>
          <p:cNvSpPr txBox="1"/>
          <p:nvPr/>
        </p:nvSpPr>
        <p:spPr>
          <a:xfrm>
            <a:off x="1148559" y="2105006"/>
            <a:ext cx="2606040" cy="830997"/>
          </a:xfrm>
          <a:prstGeom prst="rect">
            <a:avLst/>
          </a:prstGeom>
          <a:solidFill>
            <a:srgbClr val="919EB5"/>
          </a:solidFill>
        </p:spPr>
        <p:txBody>
          <a:bodyPr wrap="square" rtlCol="0">
            <a:spAutoFit/>
          </a:bodyPr>
          <a:lstStyle/>
          <a:p>
            <a:pPr algn="ctr"/>
            <a:r>
              <a:rPr lang="en-US" sz="1600" dirty="0">
                <a:solidFill>
                  <a:schemeClr val="bg1"/>
                </a:solidFill>
                <a:latin typeface="Proxima Nova" panose="02000506030000020004" pitchFamily="2" charset="0"/>
              </a:rPr>
              <a:t>Fine-tuning their earlier marketing automation investments.</a:t>
            </a:r>
          </a:p>
        </p:txBody>
      </p:sp>
      <p:sp>
        <p:nvSpPr>
          <p:cNvPr id="24" name="TextBox 23"/>
          <p:cNvSpPr txBox="1"/>
          <p:nvPr/>
        </p:nvSpPr>
        <p:spPr>
          <a:xfrm>
            <a:off x="3794760" y="2105006"/>
            <a:ext cx="2606040" cy="1077218"/>
          </a:xfrm>
          <a:prstGeom prst="rect">
            <a:avLst/>
          </a:prstGeom>
          <a:solidFill>
            <a:srgbClr val="919EB5"/>
          </a:solidFill>
        </p:spPr>
        <p:txBody>
          <a:bodyPr wrap="square" rtlCol="0">
            <a:spAutoFit/>
          </a:bodyPr>
          <a:lstStyle/>
          <a:p>
            <a:pPr algn="ctr"/>
            <a:r>
              <a:rPr lang="en-US" sz="1600" dirty="0">
                <a:solidFill>
                  <a:schemeClr val="bg1"/>
                </a:solidFill>
                <a:latin typeface="Proxima Nova" panose="02000506030000020004" pitchFamily="2" charset="0"/>
              </a:rPr>
              <a:t>Investing in business change, of which marketing automation is potentially a key component.</a:t>
            </a:r>
          </a:p>
        </p:txBody>
      </p:sp>
      <p:sp>
        <p:nvSpPr>
          <p:cNvPr id="25" name="TextBox 24"/>
          <p:cNvSpPr txBox="1"/>
          <p:nvPr/>
        </p:nvSpPr>
        <p:spPr>
          <a:xfrm>
            <a:off x="6437348" y="2103120"/>
            <a:ext cx="2606040" cy="830997"/>
          </a:xfrm>
          <a:prstGeom prst="rect">
            <a:avLst/>
          </a:prstGeom>
          <a:solidFill>
            <a:srgbClr val="919EB5"/>
          </a:solidFill>
        </p:spPr>
        <p:txBody>
          <a:bodyPr wrap="square" rtlCol="0">
            <a:spAutoFit/>
          </a:bodyPr>
          <a:lstStyle/>
          <a:p>
            <a:pPr algn="ctr"/>
            <a:r>
              <a:rPr lang="en-US" sz="1600" dirty="0">
                <a:solidFill>
                  <a:schemeClr val="bg1"/>
                </a:solidFill>
                <a:latin typeface="Proxima Nova" panose="02000506030000020004" pitchFamily="2" charset="0"/>
              </a:rPr>
              <a:t>Evaluating how marketing automation can best be applied to their industries.</a:t>
            </a:r>
          </a:p>
        </p:txBody>
      </p:sp>
      <p:sp>
        <p:nvSpPr>
          <p:cNvPr id="26" name="TextBox 25"/>
          <p:cNvSpPr txBox="1"/>
          <p:nvPr/>
        </p:nvSpPr>
        <p:spPr>
          <a:xfrm>
            <a:off x="9085941" y="2103120"/>
            <a:ext cx="2606040" cy="1077218"/>
          </a:xfrm>
          <a:prstGeom prst="rect">
            <a:avLst/>
          </a:prstGeom>
          <a:solidFill>
            <a:srgbClr val="919EB5"/>
          </a:solidFill>
        </p:spPr>
        <p:txBody>
          <a:bodyPr wrap="square" rtlCol="0">
            <a:spAutoFit/>
          </a:bodyPr>
          <a:lstStyle/>
          <a:p>
            <a:pPr algn="ctr"/>
            <a:r>
              <a:rPr lang="en-US" sz="1600" dirty="0">
                <a:solidFill>
                  <a:schemeClr val="bg1"/>
                </a:solidFill>
                <a:latin typeface="Proxima Nova" panose="02000506030000020004" pitchFamily="2" charset="0"/>
              </a:rPr>
              <a:t>Most are yet to actively consider wholesale adoption of marketing automation.</a:t>
            </a:r>
          </a:p>
        </p:txBody>
      </p:sp>
      <p:sp>
        <p:nvSpPr>
          <p:cNvPr id="3" name="Rectangle 2"/>
          <p:cNvSpPr/>
          <p:nvPr/>
        </p:nvSpPr>
        <p:spPr>
          <a:xfrm>
            <a:off x="282231" y="5816066"/>
            <a:ext cx="5781099" cy="338554"/>
          </a:xfrm>
          <a:prstGeom prst="rect">
            <a:avLst/>
          </a:prstGeom>
        </p:spPr>
        <p:txBody>
          <a:bodyPr wrap="square">
            <a:spAutoFit/>
          </a:bodyPr>
          <a:lstStyle/>
          <a:p>
            <a:r>
              <a:rPr lang="en-US" sz="1600" dirty="0">
                <a:latin typeface="Proxima Nova" panose="02000506030000020004" pitchFamily="2" charset="0"/>
              </a:rPr>
              <a:t>– </a:t>
            </a:r>
            <a:r>
              <a:rPr lang="en-US" sz="1600" i="1" dirty="0">
                <a:latin typeface="Proxima Nova" panose="02000506030000020004" pitchFamily="2" charset="0"/>
              </a:rPr>
              <a:t>Ovum</a:t>
            </a:r>
            <a:r>
              <a:rPr lang="en-US" sz="1600" dirty="0">
                <a:latin typeface="Proxima Nova" panose="02000506030000020004" pitchFamily="2" charset="0"/>
              </a:rPr>
              <a:t> “Industry Adoption of Marketing Automation</a:t>
            </a:r>
          </a:p>
        </p:txBody>
      </p:sp>
    </p:spTree>
    <p:extLst>
      <p:ext uri="{BB962C8B-B14F-4D97-AF65-F5344CB8AC3E}">
        <p14:creationId xmlns:p14="http://schemas.microsoft.com/office/powerpoint/2010/main" val="237300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23"/>
                                        </p:tgtEl>
                                      </p:cBhvr>
                                    </p:animEffect>
                                    <p:set>
                                      <p:cBhvr>
                                        <p:cTn id="12" dur="1" fill="hold">
                                          <p:stCondLst>
                                            <p:cond delay="999"/>
                                          </p:stCondLst>
                                        </p:cTn>
                                        <p:tgtEl>
                                          <p:spTgt spid="2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1000"/>
                                        <p:tgtEl>
                                          <p:spTgt spid="24"/>
                                        </p:tgtEl>
                                      </p:cBhvr>
                                    </p:animEffect>
                                    <p:set>
                                      <p:cBhvr>
                                        <p:cTn id="20" dur="1" fill="hold">
                                          <p:stCondLst>
                                            <p:cond delay="999"/>
                                          </p:stCondLst>
                                        </p:cTn>
                                        <p:tgtEl>
                                          <p:spTgt spid="24"/>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1000"/>
                                        <p:tgtEl>
                                          <p:spTgt spid="25"/>
                                        </p:tgtEl>
                                      </p:cBhvr>
                                    </p:animEffect>
                                    <p:set>
                                      <p:cBhvr>
                                        <p:cTn id="28" dur="1" fill="hold">
                                          <p:stCondLst>
                                            <p:cond delay="999"/>
                                          </p:stCondLst>
                                        </p:cTn>
                                        <p:tgtEl>
                                          <p:spTgt spid="25"/>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5" grpId="1"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687321803"/>
              </p:ext>
            </p:extLst>
          </p:nvPr>
        </p:nvGraphicFramePr>
        <p:xfrm>
          <a:off x="457081" y="1411993"/>
          <a:ext cx="11122304" cy="3379535"/>
        </p:xfrm>
        <a:graphic>
          <a:graphicData uri="http://schemas.openxmlformats.org/drawingml/2006/table">
            <a:tbl>
              <a:tblPr firstRow="1" bandRow="1">
                <a:tableStyleId>{21E4AEA4-8DFA-4A89-87EB-49C32662AFE0}</a:tableStyleId>
              </a:tblPr>
              <a:tblGrid>
                <a:gridCol w="3925519">
                  <a:extLst>
                    <a:ext uri="{9D8B030D-6E8A-4147-A177-3AD203B41FA5}">
                      <a16:colId xmlns:a16="http://schemas.microsoft.com/office/drawing/2014/main" val="20000"/>
                    </a:ext>
                  </a:extLst>
                </a:gridCol>
                <a:gridCol w="3453003">
                  <a:extLst>
                    <a:ext uri="{9D8B030D-6E8A-4147-A177-3AD203B41FA5}">
                      <a16:colId xmlns:a16="http://schemas.microsoft.com/office/drawing/2014/main" val="20001"/>
                    </a:ext>
                  </a:extLst>
                </a:gridCol>
                <a:gridCol w="3743782">
                  <a:extLst>
                    <a:ext uri="{9D8B030D-6E8A-4147-A177-3AD203B41FA5}">
                      <a16:colId xmlns:a16="http://schemas.microsoft.com/office/drawing/2014/main" val="20002"/>
                    </a:ext>
                  </a:extLst>
                </a:gridCol>
              </a:tblGrid>
              <a:tr h="455719">
                <a:tc>
                  <a:txBody>
                    <a:bodyPr/>
                    <a:lstStyle/>
                    <a:p>
                      <a:r>
                        <a:rPr lang="en-US" sz="1800" dirty="0">
                          <a:latin typeface="Proxima Nova" panose="02000506030000020004" pitchFamily="2" charset="0"/>
                        </a:rPr>
                        <a:t>CRM</a:t>
                      </a:r>
                    </a:p>
                  </a:txBody>
                  <a:tcPr marL="123581" marR="123581" marT="45708" marB="45708">
                    <a:solidFill>
                      <a:schemeClr val="tx2"/>
                    </a:solidFill>
                  </a:tcPr>
                </a:tc>
                <a:tc>
                  <a:txBody>
                    <a:bodyPr/>
                    <a:lstStyle/>
                    <a:p>
                      <a:r>
                        <a:rPr lang="en-US" sz="1800" dirty="0">
                          <a:latin typeface="Proxima Nova" panose="02000506030000020004" pitchFamily="2" charset="0"/>
                        </a:rPr>
                        <a:t>Marketing Automation</a:t>
                      </a:r>
                    </a:p>
                  </a:txBody>
                  <a:tcPr marL="123581" marR="123581" marT="45708" marB="45708">
                    <a:solidFill>
                      <a:schemeClr val="tx2"/>
                    </a:solidFill>
                  </a:tcPr>
                </a:tc>
                <a:tc>
                  <a:txBody>
                    <a:bodyPr/>
                    <a:lstStyle/>
                    <a:p>
                      <a:r>
                        <a:rPr lang="en-US" sz="1800" dirty="0">
                          <a:latin typeface="Proxima Nova" panose="02000506030000020004" pitchFamily="2" charset="0"/>
                        </a:rPr>
                        <a:t>Email Tool</a:t>
                      </a:r>
                    </a:p>
                  </a:txBody>
                  <a:tcPr marL="123581" marR="123581" marT="45708" marB="45708">
                    <a:solidFill>
                      <a:schemeClr val="tx2"/>
                    </a:solidFill>
                  </a:tcPr>
                </a:tc>
                <a:extLst>
                  <a:ext uri="{0D108BD9-81ED-4DB2-BD59-A6C34878D82A}">
                    <a16:rowId xmlns:a16="http://schemas.microsoft.com/office/drawing/2014/main" val="10000"/>
                  </a:ext>
                </a:extLst>
              </a:tr>
              <a:tr h="1460800">
                <a:tc>
                  <a:txBody>
                    <a:bodyPr/>
                    <a:lstStyle/>
                    <a:p>
                      <a:r>
                        <a:rPr lang="en-US" sz="1800" dirty="0">
                          <a:latin typeface="Proxima Nova" panose="02000506030000020004" pitchFamily="2" charset="0"/>
                        </a:rPr>
                        <a:t>Stores information such as a consumer/patient addresses, names, phone numbers, and interactions with the health system</a:t>
                      </a:r>
                    </a:p>
                  </a:txBody>
                  <a:tcPr marL="123581" marR="123581" marT="45708" marB="45708">
                    <a:solidFill>
                      <a:schemeClr val="tx2">
                        <a:lumMod val="20000"/>
                        <a:lumOff val="80000"/>
                      </a:schemeClr>
                    </a:solidFill>
                  </a:tcPr>
                </a:tc>
                <a:tc>
                  <a:txBody>
                    <a:bodyPr/>
                    <a:lstStyle/>
                    <a:p>
                      <a:r>
                        <a:rPr lang="en-US" sz="1800" dirty="0">
                          <a:latin typeface="Proxima Nova" panose="02000506030000020004" pitchFamily="2" charset="0"/>
                        </a:rPr>
                        <a:t>Streamlines, automates, and measure marketing tasks and workflows</a:t>
                      </a:r>
                    </a:p>
                  </a:txBody>
                  <a:tcPr marL="123581" marR="123581" marT="45708" marB="45708">
                    <a:solidFill>
                      <a:schemeClr val="tx2">
                        <a:lumMod val="20000"/>
                        <a:lumOff val="80000"/>
                      </a:schemeClr>
                    </a:solidFill>
                  </a:tcPr>
                </a:tc>
                <a:tc>
                  <a:txBody>
                    <a:bodyPr/>
                    <a:lstStyle/>
                    <a:p>
                      <a:r>
                        <a:rPr lang="en-US" sz="1800" dirty="0">
                          <a:latin typeface="Proxima Nova" panose="02000506030000020004" pitchFamily="2" charset="0"/>
                        </a:rPr>
                        <a:t>Only tracks interactions related to email campaigns (whereas marketing automation tracks the entire chain of interactions)</a:t>
                      </a:r>
                    </a:p>
                  </a:txBody>
                  <a:tcPr marL="123581" marR="123581" marT="45708" marB="45708">
                    <a:solidFill>
                      <a:schemeClr val="tx2">
                        <a:lumMod val="20000"/>
                        <a:lumOff val="80000"/>
                      </a:schemeClr>
                    </a:solidFill>
                  </a:tcPr>
                </a:tc>
                <a:extLst>
                  <a:ext uri="{0D108BD9-81ED-4DB2-BD59-A6C34878D82A}">
                    <a16:rowId xmlns:a16="http://schemas.microsoft.com/office/drawing/2014/main" val="10001"/>
                  </a:ext>
                </a:extLst>
              </a:tr>
              <a:tr h="1460800">
                <a:tc>
                  <a:txBody>
                    <a:bodyPr/>
                    <a:lstStyle/>
                    <a:p>
                      <a:r>
                        <a:rPr lang="en-US" sz="1800" dirty="0">
                          <a:latin typeface="Proxima Nova" panose="02000506030000020004" pitchFamily="2" charset="0"/>
                        </a:rPr>
                        <a:t>Helps to acquire and keep patients by making all of the interactions with your health system personalized and seamless</a:t>
                      </a:r>
                    </a:p>
                  </a:txBody>
                  <a:tcPr marL="123581" marR="123581" marT="45708" marB="45708">
                    <a:solidFill>
                      <a:schemeClr val="accent6">
                        <a:lumMod val="20000"/>
                        <a:lumOff val="80000"/>
                      </a:schemeClr>
                    </a:solidFill>
                  </a:tcPr>
                </a:tc>
                <a:tc>
                  <a:txBody>
                    <a:bodyPr/>
                    <a:lstStyle/>
                    <a:p>
                      <a:r>
                        <a:rPr lang="en-US" sz="1800" dirty="0">
                          <a:latin typeface="Proxima Nova" panose="02000506030000020004" pitchFamily="2" charset="0"/>
                        </a:rPr>
                        <a:t>Tracks and automates interactions with patients/consumers across channels including email and website</a:t>
                      </a:r>
                    </a:p>
                  </a:txBody>
                  <a:tcPr marL="123581" marR="123581" marT="45708" marB="45708">
                    <a:solidFill>
                      <a:schemeClr val="accent6">
                        <a:lumMod val="20000"/>
                        <a:lumOff val="80000"/>
                      </a:schemeClr>
                    </a:solidFill>
                  </a:tcPr>
                </a:tc>
                <a:tc>
                  <a:txBody>
                    <a:bodyPr/>
                    <a:lstStyle/>
                    <a:p>
                      <a:r>
                        <a:rPr lang="en-US" sz="1800" dirty="0">
                          <a:latin typeface="Proxima Nova" panose="02000506030000020004" pitchFamily="2" charset="0"/>
                        </a:rPr>
                        <a:t>Limited capabilities for automating campaigns over time or based on behavior or criteria</a:t>
                      </a:r>
                    </a:p>
                  </a:txBody>
                  <a:tcPr marL="123581" marR="123581" marT="45708" marB="45708">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a:prstGeom prst="rect">
            <a:avLst/>
          </a:prstGeom>
        </p:spPr>
        <p:txBody>
          <a:bodyPr/>
          <a:lstStyle/>
          <a:p>
            <a:pPr fontAlgn="base">
              <a:spcBef>
                <a:spcPct val="0"/>
              </a:spcBef>
              <a:spcAft>
                <a:spcPct val="0"/>
              </a:spcAft>
              <a:defRPr/>
            </a:pPr>
            <a:fld id="{99D9DFC3-CB45-5B40-B55F-C4E8AC74B043}" type="slidenum">
              <a:rPr lang="en-US" smtClean="0"/>
              <a:pPr fontAlgn="base">
                <a:spcBef>
                  <a:spcPct val="0"/>
                </a:spcBef>
                <a:spcAft>
                  <a:spcPct val="0"/>
                </a:spcAft>
                <a:defRPr/>
              </a:pPr>
              <a:t>14</a:t>
            </a:fld>
            <a:endParaRPr lang="en-US" dirty="0"/>
          </a:p>
        </p:txBody>
      </p:sp>
      <p:sp>
        <p:nvSpPr>
          <p:cNvPr id="8" name="Rectangle 7"/>
          <p:cNvSpPr/>
          <p:nvPr/>
        </p:nvSpPr>
        <p:spPr>
          <a:xfrm>
            <a:off x="457081" y="5102204"/>
            <a:ext cx="11122304" cy="830997"/>
          </a:xfrm>
          <a:prstGeom prst="rect">
            <a:avLst/>
          </a:prstGeom>
        </p:spPr>
        <p:txBody>
          <a:bodyPr wrap="square">
            <a:spAutoFit/>
          </a:bodyPr>
          <a:lstStyle/>
          <a:p>
            <a:pPr algn="ctr"/>
            <a:r>
              <a:rPr lang="en-US" sz="2400" i="1" dirty="0">
                <a:latin typeface="Proxima Nova" panose="02000506030000020004" pitchFamily="2" charset="0"/>
                <a:cs typeface="Arial" panose="020B0604020202020204" pitchFamily="34" charset="0"/>
              </a:rPr>
              <a:t>Health systems/hospitals today require a CRM to store the information and data, and a marketing automation tool to act upon that data</a:t>
            </a:r>
          </a:p>
        </p:txBody>
      </p:sp>
      <p:sp>
        <p:nvSpPr>
          <p:cNvPr id="6" name="Title 4">
            <a:extLst>
              <a:ext uri="{FF2B5EF4-FFF2-40B4-BE49-F238E27FC236}">
                <a16:creationId xmlns:a16="http://schemas.microsoft.com/office/drawing/2014/main" id="{2965BC57-F975-3243-995A-E1AC5E83DC9D}"/>
              </a:ext>
            </a:extLst>
          </p:cNvPr>
          <p:cNvSpPr txBox="1">
            <a:spLocks/>
          </p:cNvSpPr>
          <p:nvPr/>
        </p:nvSpPr>
        <p:spPr>
          <a:xfrm>
            <a:off x="282231" y="0"/>
            <a:ext cx="11624364" cy="940741"/>
          </a:xfrm>
          <a:prstGeom prst="rect">
            <a:avLst/>
          </a:prstGeom>
          <a:effectLst/>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b="1" kern="1200">
                <a:solidFill>
                  <a:schemeClr val="tx1"/>
                </a:solidFill>
                <a:effectLst/>
                <a:latin typeface="Proxima Nova" charset="0"/>
                <a:ea typeface="Proxima Nova" charset="0"/>
                <a:cs typeface="Proxima Nova" charset="0"/>
              </a:defRPr>
            </a:lvl1pPr>
          </a:lstStyle>
          <a:p>
            <a:r>
              <a:rPr lang="en-US" dirty="0"/>
              <a:t>CRM vs. Marketing Automation vs. Email Tool</a:t>
            </a:r>
          </a:p>
        </p:txBody>
      </p:sp>
    </p:spTree>
    <p:extLst>
      <p:ext uri="{BB962C8B-B14F-4D97-AF65-F5344CB8AC3E}">
        <p14:creationId xmlns:p14="http://schemas.microsoft.com/office/powerpoint/2010/main" val="41197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265103755"/>
              </p:ext>
            </p:extLst>
          </p:nvPr>
        </p:nvGraphicFramePr>
        <p:xfrm>
          <a:off x="533260" y="1382287"/>
          <a:ext cx="11122303" cy="422958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prstGeom prst="rect">
            <a:avLst/>
          </a:prstGeom>
        </p:spPr>
        <p:txBody>
          <a:bodyPr/>
          <a:lstStyle/>
          <a:p>
            <a:pPr fontAlgn="base">
              <a:spcBef>
                <a:spcPct val="0"/>
              </a:spcBef>
              <a:spcAft>
                <a:spcPct val="0"/>
              </a:spcAft>
              <a:defRPr/>
            </a:pPr>
            <a:fld id="{99D9DFC3-CB45-5B40-B55F-C4E8AC74B043}" type="slidenum">
              <a:rPr lang="en-US" smtClean="0"/>
              <a:pPr fontAlgn="base">
                <a:spcBef>
                  <a:spcPct val="0"/>
                </a:spcBef>
                <a:spcAft>
                  <a:spcPct val="0"/>
                </a:spcAft>
                <a:defRPr/>
              </a:pPr>
              <a:t>15</a:t>
            </a:fld>
            <a:endParaRPr lang="en-US" dirty="0"/>
          </a:p>
        </p:txBody>
      </p:sp>
      <p:sp>
        <p:nvSpPr>
          <p:cNvPr id="5" name="Rectangle 4"/>
          <p:cNvSpPr/>
          <p:nvPr/>
        </p:nvSpPr>
        <p:spPr>
          <a:xfrm>
            <a:off x="749111" y="5830263"/>
            <a:ext cx="8321561" cy="307697"/>
          </a:xfrm>
          <a:prstGeom prst="rect">
            <a:avLst/>
          </a:prstGeom>
        </p:spPr>
        <p:txBody>
          <a:bodyPr wrap="square">
            <a:spAutoFit/>
          </a:bodyPr>
          <a:lstStyle/>
          <a:p>
            <a:r>
              <a:rPr lang="en-US" sz="1400" dirty="0"/>
              <a:t>– </a:t>
            </a:r>
            <a:r>
              <a:rPr lang="en-US" sz="1400" i="1" dirty="0"/>
              <a:t>Redeye and TFM&amp;A Insights</a:t>
            </a:r>
            <a:r>
              <a:rPr lang="en-US" sz="1400" dirty="0"/>
              <a:t> “The Marketing Automation Report”</a:t>
            </a:r>
          </a:p>
        </p:txBody>
      </p:sp>
      <p:sp>
        <p:nvSpPr>
          <p:cNvPr id="7" name="Title 4">
            <a:extLst>
              <a:ext uri="{FF2B5EF4-FFF2-40B4-BE49-F238E27FC236}">
                <a16:creationId xmlns:a16="http://schemas.microsoft.com/office/drawing/2014/main" id="{58479591-4321-914C-9708-643A6D0B3FD1}"/>
              </a:ext>
            </a:extLst>
          </p:cNvPr>
          <p:cNvSpPr txBox="1">
            <a:spLocks/>
          </p:cNvSpPr>
          <p:nvPr/>
        </p:nvSpPr>
        <p:spPr>
          <a:xfrm>
            <a:off x="282231" y="0"/>
            <a:ext cx="11624364" cy="940741"/>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b="1" kern="1200">
                <a:solidFill>
                  <a:schemeClr val="tx1"/>
                </a:solidFill>
                <a:effectLst/>
                <a:latin typeface="Proxima Nova" charset="0"/>
                <a:ea typeface="Proxima Nova" charset="0"/>
                <a:cs typeface="Proxima Nova" charset="0"/>
              </a:defRPr>
            </a:lvl1pPr>
          </a:lstStyle>
          <a:p>
            <a:r>
              <a:rPr lang="en-US" dirty="0"/>
              <a:t>Benefits of Marketing Automation</a:t>
            </a:r>
          </a:p>
        </p:txBody>
      </p:sp>
    </p:spTree>
    <p:extLst>
      <p:ext uri="{BB962C8B-B14F-4D97-AF65-F5344CB8AC3E}">
        <p14:creationId xmlns:p14="http://schemas.microsoft.com/office/powerpoint/2010/main" val="156047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7645" y="1648294"/>
            <a:ext cx="10030387" cy="3524680"/>
          </a:xfrm>
          <a:prstGeom prst="rect">
            <a:avLst/>
          </a:prstGeom>
          <a:solidFill>
            <a:schemeClr val="tx1"/>
          </a:solidFill>
          <a:ln>
            <a:solidFill>
              <a:schemeClr val="tx2"/>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799"/>
          </a:p>
        </p:txBody>
      </p:sp>
      <p:sp>
        <p:nvSpPr>
          <p:cNvPr id="3" name="Content Placeholder 2"/>
          <p:cNvSpPr>
            <a:spLocks noGrp="1"/>
          </p:cNvSpPr>
          <p:nvPr>
            <p:ph idx="1"/>
          </p:nvPr>
        </p:nvSpPr>
        <p:spPr>
          <a:xfrm>
            <a:off x="457080" y="5633238"/>
            <a:ext cx="11122303" cy="427157"/>
          </a:xfrm>
        </p:spPr>
        <p:txBody>
          <a:bodyPr/>
          <a:lstStyle/>
          <a:p>
            <a:pPr marL="0" indent="0" defTabSz="914126">
              <a:spcBef>
                <a:spcPts val="0"/>
              </a:spcBef>
              <a:buNone/>
              <a:defRPr/>
            </a:pPr>
            <a:r>
              <a:rPr lang="en-US" sz="1600" dirty="0"/>
              <a:t>– </a:t>
            </a:r>
            <a:r>
              <a:rPr lang="en-US" sz="1600" i="1" dirty="0"/>
              <a:t>B2Bmarketing.net and Circle Research</a:t>
            </a:r>
            <a:r>
              <a:rPr lang="en-US" sz="1600" dirty="0"/>
              <a:t> “Benchmarking Report Marketing automation” (2015)</a:t>
            </a:r>
          </a:p>
        </p:txBody>
      </p:sp>
      <p:sp>
        <p:nvSpPr>
          <p:cNvPr id="4" name="Slide Number Placeholder 3"/>
          <p:cNvSpPr>
            <a:spLocks noGrp="1"/>
          </p:cNvSpPr>
          <p:nvPr>
            <p:ph type="sldNum" sz="quarter" idx="12"/>
          </p:nvPr>
        </p:nvSpPr>
        <p:spPr>
          <a:prstGeom prst="rect">
            <a:avLst/>
          </a:prstGeom>
        </p:spPr>
        <p:txBody>
          <a:bodyPr/>
          <a:lstStyle/>
          <a:p>
            <a:pPr fontAlgn="base">
              <a:spcBef>
                <a:spcPct val="0"/>
              </a:spcBef>
              <a:spcAft>
                <a:spcPct val="0"/>
              </a:spcAft>
              <a:defRPr/>
            </a:pPr>
            <a:fld id="{99D9DFC3-CB45-5B40-B55F-C4E8AC74B043}" type="slidenum">
              <a:rPr lang="en-US" smtClean="0"/>
              <a:pPr fontAlgn="base">
                <a:spcBef>
                  <a:spcPct val="0"/>
                </a:spcBef>
                <a:spcAft>
                  <a:spcPct val="0"/>
                </a:spcAft>
                <a:defRPr/>
              </a:pPr>
              <a:t>16</a:t>
            </a:fld>
            <a:endParaRPr lang="en-US" dirty="0"/>
          </a:p>
        </p:txBody>
      </p:sp>
      <p:sp>
        <p:nvSpPr>
          <p:cNvPr id="5" name="Rectangle 4"/>
          <p:cNvSpPr/>
          <p:nvPr/>
        </p:nvSpPr>
        <p:spPr>
          <a:xfrm>
            <a:off x="1472815" y="2171486"/>
            <a:ext cx="9090833" cy="2246184"/>
          </a:xfrm>
          <a:prstGeom prst="rect">
            <a:avLst/>
          </a:prstGeom>
        </p:spPr>
        <p:txBody>
          <a:bodyPr wrap="square">
            <a:spAutoFit/>
          </a:bodyPr>
          <a:lstStyle/>
          <a:p>
            <a:pPr algn="ctr" defTabSz="914126">
              <a:defRPr/>
            </a:pPr>
            <a:r>
              <a:rPr lang="en-US" sz="2799" b="1" dirty="0">
                <a:solidFill>
                  <a:srgbClr val="FFFFFF"/>
                </a:solidFill>
                <a:latin typeface="Proxima Nova" panose="02000506030000020004" pitchFamily="2" charset="0"/>
              </a:rPr>
              <a:t>“Only 8% of companies see increased revenues within 6 months of adopting marketing automation.</a:t>
            </a:r>
            <a:endParaRPr lang="en-US" sz="2799" dirty="0">
              <a:solidFill>
                <a:srgbClr val="FFFFFF"/>
              </a:solidFill>
              <a:latin typeface="Proxima Nova" panose="02000506030000020004" pitchFamily="2" charset="0"/>
            </a:endParaRPr>
          </a:p>
          <a:p>
            <a:pPr algn="ctr" defTabSz="914126">
              <a:defRPr/>
            </a:pPr>
            <a:r>
              <a:rPr lang="en-US" sz="2799" dirty="0">
                <a:solidFill>
                  <a:srgbClr val="FFFFFF"/>
                </a:solidFill>
                <a:latin typeface="Proxima Nova" panose="02000506030000020004" pitchFamily="2" charset="0"/>
              </a:rPr>
              <a:t>After one year of MA use 32% claim to see increased revenue. For those to have been using it for more than two years the figure is 40%.”</a:t>
            </a:r>
          </a:p>
        </p:txBody>
      </p:sp>
      <p:sp>
        <p:nvSpPr>
          <p:cNvPr id="7" name="Title 4">
            <a:extLst>
              <a:ext uri="{FF2B5EF4-FFF2-40B4-BE49-F238E27FC236}">
                <a16:creationId xmlns:a16="http://schemas.microsoft.com/office/drawing/2014/main" id="{82C99FF6-E2E5-BF49-B282-CCF2519F75F2}"/>
              </a:ext>
            </a:extLst>
          </p:cNvPr>
          <p:cNvSpPr txBox="1">
            <a:spLocks/>
          </p:cNvSpPr>
          <p:nvPr/>
        </p:nvSpPr>
        <p:spPr>
          <a:xfrm>
            <a:off x="282231" y="0"/>
            <a:ext cx="11624364" cy="940741"/>
          </a:xfrm>
          <a:prstGeom prst="rect">
            <a:avLst/>
          </a:prstGeom>
          <a:effectLst/>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b="1" kern="1200">
                <a:solidFill>
                  <a:schemeClr val="tx1"/>
                </a:solidFill>
                <a:effectLst/>
                <a:latin typeface="Proxima Nova" charset="0"/>
                <a:ea typeface="Proxima Nova" charset="0"/>
                <a:cs typeface="Proxima Nova" charset="0"/>
              </a:defRPr>
            </a:lvl1pPr>
          </a:lstStyle>
          <a:p>
            <a:r>
              <a:rPr lang="en-US" dirty="0"/>
              <a:t>Marketing Automation takes time to see results</a:t>
            </a:r>
          </a:p>
        </p:txBody>
      </p:sp>
    </p:spTree>
    <p:extLst>
      <p:ext uri="{BB962C8B-B14F-4D97-AF65-F5344CB8AC3E}">
        <p14:creationId xmlns:p14="http://schemas.microsoft.com/office/powerpoint/2010/main" val="235668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71994-FA07-E34D-8A09-61EA895E362C}"/>
              </a:ext>
            </a:extLst>
          </p:cNvPr>
          <p:cNvSpPr>
            <a:spLocks noGrp="1"/>
          </p:cNvSpPr>
          <p:nvPr>
            <p:ph type="title"/>
          </p:nvPr>
        </p:nvSpPr>
        <p:spPr/>
        <p:txBody>
          <a:bodyPr/>
          <a:lstStyle/>
          <a:p>
            <a:r>
              <a:rPr lang="en-US" dirty="0"/>
              <a:t>Our Digital Marketing Campaign Journey</a:t>
            </a:r>
          </a:p>
        </p:txBody>
      </p:sp>
      <p:pic>
        <p:nvPicPr>
          <p:cNvPr id="3" name="Picture 2">
            <a:extLst>
              <a:ext uri="{FF2B5EF4-FFF2-40B4-BE49-F238E27FC236}">
                <a16:creationId xmlns:a16="http://schemas.microsoft.com/office/drawing/2014/main" id="{A666B0BA-E7B9-BC44-9709-C42679F118A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9918" y="940741"/>
            <a:ext cx="11148989" cy="5115800"/>
          </a:xfrm>
          <a:prstGeom prst="rect">
            <a:avLst/>
          </a:prstGeom>
        </p:spPr>
      </p:pic>
    </p:spTree>
    <p:extLst>
      <p:ext uri="{BB962C8B-B14F-4D97-AF65-F5344CB8AC3E}">
        <p14:creationId xmlns:p14="http://schemas.microsoft.com/office/powerpoint/2010/main" val="133271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231" y="1241779"/>
            <a:ext cx="11624364" cy="4468518"/>
          </a:xfrm>
        </p:spPr>
        <p:txBody>
          <a:bodyPr/>
          <a:lstStyle/>
          <a:p>
            <a:r>
              <a:rPr lang="en-US" dirty="0"/>
              <a:t>Buy in from senior leadership, aligned with strategic goals and objectives</a:t>
            </a:r>
          </a:p>
          <a:p>
            <a:r>
              <a:rPr lang="en-US" dirty="0"/>
              <a:t>Developed strong web foundation, and infrastructure is solid</a:t>
            </a:r>
          </a:p>
          <a:p>
            <a:r>
              <a:rPr lang="en-US" dirty="0"/>
              <a:t>Ready to implement content strategy and content development</a:t>
            </a:r>
          </a:p>
          <a:p>
            <a:r>
              <a:rPr lang="en-US" dirty="0"/>
              <a:t>Available qualified resources and budgets</a:t>
            </a:r>
          </a:p>
          <a:p>
            <a:endParaRPr lang="en-US" dirty="0"/>
          </a:p>
          <a:p>
            <a:endParaRPr lang="en-US" dirty="0"/>
          </a:p>
          <a:p>
            <a:endParaRPr lang="en-US" dirty="0"/>
          </a:p>
        </p:txBody>
      </p:sp>
      <p:sp>
        <p:nvSpPr>
          <p:cNvPr id="4" name="Slide Number Placeholder 3"/>
          <p:cNvSpPr>
            <a:spLocks noGrp="1"/>
          </p:cNvSpPr>
          <p:nvPr>
            <p:ph type="sldNum" sz="quarter" idx="12"/>
          </p:nvPr>
        </p:nvSpPr>
        <p:spPr>
          <a:prstGeom prst="rect">
            <a:avLst/>
          </a:prstGeom>
        </p:spPr>
        <p:txBody>
          <a:bodyPr/>
          <a:lstStyle/>
          <a:p>
            <a:pPr fontAlgn="base">
              <a:spcBef>
                <a:spcPct val="0"/>
              </a:spcBef>
              <a:spcAft>
                <a:spcPct val="0"/>
              </a:spcAft>
              <a:defRPr/>
            </a:pPr>
            <a:fld id="{99D9DFC3-CB45-5B40-B55F-C4E8AC74B043}" type="slidenum">
              <a:rPr lang="en-US" smtClean="0"/>
              <a:pPr fontAlgn="base">
                <a:spcBef>
                  <a:spcPct val="0"/>
                </a:spcBef>
                <a:spcAft>
                  <a:spcPct val="0"/>
                </a:spcAft>
                <a:defRPr/>
              </a:pPr>
              <a:t>18</a:t>
            </a:fld>
            <a:endParaRPr lang="en-US" dirty="0"/>
          </a:p>
        </p:txBody>
      </p:sp>
      <p:sp>
        <p:nvSpPr>
          <p:cNvPr id="5" name="Title 4">
            <a:extLst>
              <a:ext uri="{FF2B5EF4-FFF2-40B4-BE49-F238E27FC236}">
                <a16:creationId xmlns:a16="http://schemas.microsoft.com/office/drawing/2014/main" id="{983EAED4-B0BC-4C49-8FF9-54B4102AB3EB}"/>
              </a:ext>
            </a:extLst>
          </p:cNvPr>
          <p:cNvSpPr txBox="1">
            <a:spLocks/>
          </p:cNvSpPr>
          <p:nvPr/>
        </p:nvSpPr>
        <p:spPr>
          <a:xfrm>
            <a:off x="282231" y="0"/>
            <a:ext cx="11624364" cy="940741"/>
          </a:xfrm>
          <a:prstGeom prst="rect">
            <a:avLst/>
          </a:prstGeom>
          <a:effectLst/>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b="1" kern="1200">
                <a:solidFill>
                  <a:schemeClr val="tx1"/>
                </a:solidFill>
                <a:effectLst/>
                <a:latin typeface="Proxima Nova" charset="0"/>
                <a:ea typeface="Proxima Nova" charset="0"/>
                <a:cs typeface="Proxima Nova" charset="0"/>
              </a:defRPr>
            </a:lvl1pPr>
          </a:lstStyle>
          <a:p>
            <a:r>
              <a:rPr lang="en-US" dirty="0"/>
              <a:t>Signs when to invest in CMS / CRM integration?</a:t>
            </a:r>
          </a:p>
        </p:txBody>
      </p:sp>
    </p:spTree>
    <p:extLst>
      <p:ext uri="{BB962C8B-B14F-4D97-AF65-F5344CB8AC3E}">
        <p14:creationId xmlns:p14="http://schemas.microsoft.com/office/powerpoint/2010/main" val="33482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Generating a steady flow of new and qualified prospects</a:t>
            </a:r>
          </a:p>
          <a:p>
            <a:r>
              <a:rPr lang="en-US" dirty="0"/>
              <a:t>High number of potential prospects/patients and unable to nurture optimally through manual efforts</a:t>
            </a:r>
          </a:p>
          <a:p>
            <a:r>
              <a:rPr lang="en-US" dirty="0"/>
              <a:t>Proven lead nurturing strategy that you want to scale</a:t>
            </a:r>
          </a:p>
          <a:p>
            <a:r>
              <a:rPr lang="en-US" dirty="0"/>
              <a:t>Strong content strategy mapped to your patient’s journey</a:t>
            </a:r>
          </a:p>
          <a:p>
            <a:r>
              <a:rPr lang="en-US" dirty="0"/>
              <a:t>Are you tracking your prospects/patients actions across multiple touch point and marketing channels (not just email)</a:t>
            </a:r>
          </a:p>
        </p:txBody>
      </p:sp>
      <p:sp>
        <p:nvSpPr>
          <p:cNvPr id="4" name="Slide Number Placeholder 3"/>
          <p:cNvSpPr>
            <a:spLocks noGrp="1"/>
          </p:cNvSpPr>
          <p:nvPr>
            <p:ph type="sldNum" sz="quarter" idx="12"/>
          </p:nvPr>
        </p:nvSpPr>
        <p:spPr>
          <a:prstGeom prst="rect">
            <a:avLst/>
          </a:prstGeom>
        </p:spPr>
        <p:txBody>
          <a:bodyPr/>
          <a:lstStyle/>
          <a:p>
            <a:pPr fontAlgn="base">
              <a:spcBef>
                <a:spcPct val="0"/>
              </a:spcBef>
              <a:spcAft>
                <a:spcPct val="0"/>
              </a:spcAft>
              <a:defRPr/>
            </a:pPr>
            <a:fld id="{99D9DFC3-CB45-5B40-B55F-C4E8AC74B043}" type="slidenum">
              <a:rPr lang="en-US" smtClean="0"/>
              <a:pPr fontAlgn="base">
                <a:spcBef>
                  <a:spcPct val="0"/>
                </a:spcBef>
                <a:spcAft>
                  <a:spcPct val="0"/>
                </a:spcAft>
                <a:defRPr/>
              </a:pPr>
              <a:t>19</a:t>
            </a:fld>
            <a:endParaRPr lang="en-US" dirty="0"/>
          </a:p>
        </p:txBody>
      </p:sp>
      <p:sp>
        <p:nvSpPr>
          <p:cNvPr id="5" name="Title 4">
            <a:extLst>
              <a:ext uri="{FF2B5EF4-FFF2-40B4-BE49-F238E27FC236}">
                <a16:creationId xmlns:a16="http://schemas.microsoft.com/office/drawing/2014/main" id="{7981AAF7-6790-4D43-A564-290C8AA12AEE}"/>
              </a:ext>
            </a:extLst>
          </p:cNvPr>
          <p:cNvSpPr txBox="1">
            <a:spLocks/>
          </p:cNvSpPr>
          <p:nvPr/>
        </p:nvSpPr>
        <p:spPr>
          <a:xfrm>
            <a:off x="282231" y="0"/>
            <a:ext cx="11624364" cy="940741"/>
          </a:xfrm>
          <a:prstGeom prst="rect">
            <a:avLst/>
          </a:prstGeom>
          <a:effectLst/>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b="1" kern="1200">
                <a:solidFill>
                  <a:schemeClr val="tx1"/>
                </a:solidFill>
                <a:effectLst/>
                <a:latin typeface="Proxima Nova" charset="0"/>
                <a:ea typeface="Proxima Nova" charset="0"/>
                <a:cs typeface="Proxima Nova" charset="0"/>
              </a:defRPr>
            </a:lvl1pPr>
          </a:lstStyle>
          <a:p>
            <a:r>
              <a:rPr lang="en-US" dirty="0"/>
              <a:t>Signs when to invest in Marketing Automation?</a:t>
            </a:r>
          </a:p>
        </p:txBody>
      </p:sp>
    </p:spTree>
    <p:extLst>
      <p:ext uri="{BB962C8B-B14F-4D97-AF65-F5344CB8AC3E}">
        <p14:creationId xmlns:p14="http://schemas.microsoft.com/office/powerpoint/2010/main" val="399499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43A6F15-C096-EF4F-8871-6A60B5A760C1}"/>
              </a:ext>
            </a:extLst>
          </p:cNvPr>
          <p:cNvGrpSpPr/>
          <p:nvPr/>
        </p:nvGrpSpPr>
        <p:grpSpPr>
          <a:xfrm>
            <a:off x="9676453" y="0"/>
            <a:ext cx="2539993" cy="6183985"/>
            <a:chOff x="8062096" y="-1"/>
            <a:chExt cx="3261609" cy="6858001"/>
          </a:xfrm>
        </p:grpSpPr>
        <p:sp>
          <p:nvSpPr>
            <p:cNvPr id="152" name="Rounded Rectangle 151"/>
            <p:cNvSpPr/>
            <p:nvPr/>
          </p:nvSpPr>
          <p:spPr>
            <a:xfrm>
              <a:off x="8062096" y="-1"/>
              <a:ext cx="3261609" cy="6858001"/>
            </a:xfrm>
            <a:prstGeom prst="roundRect">
              <a:avLst>
                <a:gd name="adj" fmla="val 0"/>
              </a:avLst>
            </a:prstGeom>
            <a:gradFill flip="none" rotWithShape="1">
              <a:gsLst>
                <a:gs pos="100000">
                  <a:schemeClr val="tx2">
                    <a:lumMod val="75000"/>
                  </a:schemeClr>
                </a:gs>
                <a:gs pos="0">
                  <a:schemeClr val="tx1"/>
                </a:gs>
              </a:gsLst>
              <a:lin ang="14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EFFFF"/>
                </a:solidFill>
                <a:effectLst/>
                <a:uLnTx/>
                <a:uFillTx/>
                <a:latin typeface="Calibri"/>
                <a:ea typeface="+mn-ea"/>
                <a:cs typeface="+mn-cs"/>
              </a:endParaRPr>
            </a:p>
          </p:txBody>
        </p:sp>
        <p:grpSp>
          <p:nvGrpSpPr>
            <p:cNvPr id="73" name="Group 72"/>
            <p:cNvGrpSpPr/>
            <p:nvPr/>
          </p:nvGrpSpPr>
          <p:grpSpPr>
            <a:xfrm>
              <a:off x="8312783" y="96594"/>
              <a:ext cx="2995352" cy="992588"/>
              <a:chOff x="9252359" y="1693581"/>
              <a:chExt cx="2557890" cy="992846"/>
            </a:xfrm>
          </p:grpSpPr>
          <p:sp>
            <p:nvSpPr>
              <p:cNvPr id="74" name="TextBox 73"/>
              <p:cNvSpPr txBox="1"/>
              <p:nvPr/>
            </p:nvSpPr>
            <p:spPr>
              <a:xfrm>
                <a:off x="9252359" y="1693581"/>
                <a:ext cx="255789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srgbClr val="FFFFFF"/>
                    </a:solidFill>
                    <a:effectLst/>
                    <a:uLnTx/>
                    <a:uFillTx/>
                    <a:latin typeface="Proxima Nova" charset="0"/>
                    <a:ea typeface="Proxima Nova" charset="0"/>
                    <a:cs typeface="Proxima Nova" charset="0"/>
                  </a:rPr>
                  <a:t>1973</a:t>
                </a:r>
              </a:p>
            </p:txBody>
          </p:sp>
          <p:sp>
            <p:nvSpPr>
              <p:cNvPr id="75" name="TextBox 74"/>
              <p:cNvSpPr txBox="1"/>
              <p:nvPr/>
            </p:nvSpPr>
            <p:spPr>
              <a:xfrm>
                <a:off x="9267753" y="2163071"/>
                <a:ext cx="2373069" cy="5233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Proxima Nova" charset="0"/>
                    <a:ea typeface="Proxima Nova" charset="0"/>
                    <a:cs typeface="Proxima Nova" charset="0"/>
                  </a:rPr>
                  <a:t>Adventist Health System was established</a:t>
                </a:r>
              </a:p>
            </p:txBody>
          </p:sp>
          <p:cxnSp>
            <p:nvCxnSpPr>
              <p:cNvPr id="76" name="Straight Connector 75"/>
              <p:cNvCxnSpPr/>
              <p:nvPr/>
            </p:nvCxnSpPr>
            <p:spPr>
              <a:xfrm>
                <a:off x="9376346" y="2163071"/>
                <a:ext cx="2232593" cy="0"/>
              </a:xfrm>
              <a:prstGeom prst="line">
                <a:avLst/>
              </a:prstGeom>
              <a:ln>
                <a:solidFill>
                  <a:srgbClr val="F19723"/>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8338519" y="1922169"/>
              <a:ext cx="2733875" cy="1049611"/>
              <a:chOff x="9252359" y="2611508"/>
              <a:chExt cx="2734587" cy="1049884"/>
            </a:xfrm>
          </p:grpSpPr>
          <p:sp>
            <p:nvSpPr>
              <p:cNvPr id="78" name="TextBox 77"/>
              <p:cNvSpPr txBox="1"/>
              <p:nvPr/>
            </p:nvSpPr>
            <p:spPr>
              <a:xfrm>
                <a:off x="9252359" y="2611508"/>
                <a:ext cx="2557890" cy="523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srgbClr val="FFFFFF"/>
                    </a:solidFill>
                    <a:effectLst/>
                    <a:uLnTx/>
                    <a:uFillTx/>
                    <a:latin typeface="Proxima Nova" charset="0"/>
                    <a:ea typeface="Proxima Nova" charset="0"/>
                    <a:cs typeface="Proxima Nova" charset="0"/>
                  </a:rPr>
                  <a:t>80,000</a:t>
                </a:r>
              </a:p>
            </p:txBody>
          </p:sp>
          <p:sp>
            <p:nvSpPr>
              <p:cNvPr id="79" name="TextBox 78"/>
              <p:cNvSpPr txBox="1"/>
              <p:nvPr/>
            </p:nvSpPr>
            <p:spPr>
              <a:xfrm>
                <a:off x="9267750" y="3080993"/>
                <a:ext cx="2719196" cy="5803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Proxima Nova" charset="0"/>
                    <a:ea typeface="Proxima Nova" charset="0"/>
                    <a:cs typeface="Proxima Nova" charset="0"/>
                  </a:rPr>
                  <a:t>Employees and physicians</a:t>
                </a:r>
              </a:p>
            </p:txBody>
          </p:sp>
          <p:cxnSp>
            <p:nvCxnSpPr>
              <p:cNvPr id="80" name="Straight Connector 79"/>
              <p:cNvCxnSpPr/>
              <p:nvPr/>
            </p:nvCxnSpPr>
            <p:spPr>
              <a:xfrm>
                <a:off x="9376346" y="3080832"/>
                <a:ext cx="2433902" cy="0"/>
              </a:xfrm>
              <a:prstGeom prst="line">
                <a:avLst/>
              </a:prstGeom>
              <a:ln>
                <a:solidFill>
                  <a:srgbClr val="F19723"/>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8311015" y="3772966"/>
              <a:ext cx="2572615" cy="777135"/>
              <a:chOff x="9252358" y="3608525"/>
              <a:chExt cx="2573285" cy="777337"/>
            </a:xfrm>
          </p:grpSpPr>
          <p:sp>
            <p:nvSpPr>
              <p:cNvPr id="82" name="TextBox 81"/>
              <p:cNvSpPr txBox="1"/>
              <p:nvPr/>
            </p:nvSpPr>
            <p:spPr>
              <a:xfrm>
                <a:off x="9252358" y="3608525"/>
                <a:ext cx="255789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srgbClr val="FFFFFF"/>
                    </a:solidFill>
                    <a:effectLst/>
                    <a:uLnTx/>
                    <a:uFillTx/>
                    <a:latin typeface="Proxima Nova" charset="0"/>
                    <a:ea typeface="Proxima Nova" charset="0"/>
                    <a:cs typeface="Proxima Nova" charset="0"/>
                  </a:rPr>
                  <a:t>5 million+</a:t>
                </a:r>
              </a:p>
            </p:txBody>
          </p:sp>
          <p:sp>
            <p:nvSpPr>
              <p:cNvPr id="83" name="TextBox 82"/>
              <p:cNvSpPr txBox="1"/>
              <p:nvPr/>
            </p:nvSpPr>
            <p:spPr>
              <a:xfrm>
                <a:off x="9267753" y="4078006"/>
                <a:ext cx="2557890" cy="3078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Proxima Nova" charset="0"/>
                    <a:ea typeface="Proxima Nova" charset="0"/>
                    <a:cs typeface="Proxima Nova" charset="0"/>
                  </a:rPr>
                  <a:t>Patients served annually</a:t>
                </a:r>
              </a:p>
            </p:txBody>
          </p:sp>
          <p:cxnSp>
            <p:nvCxnSpPr>
              <p:cNvPr id="84" name="Straight Connector 83"/>
              <p:cNvCxnSpPr/>
              <p:nvPr/>
            </p:nvCxnSpPr>
            <p:spPr>
              <a:xfrm>
                <a:off x="9376346" y="4070143"/>
                <a:ext cx="2433902" cy="0"/>
              </a:xfrm>
              <a:prstGeom prst="line">
                <a:avLst/>
              </a:prstGeom>
              <a:ln>
                <a:solidFill>
                  <a:srgbClr val="F19723"/>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8307991" y="5770186"/>
              <a:ext cx="2867631" cy="992556"/>
              <a:chOff x="9252358" y="5892028"/>
              <a:chExt cx="2868377" cy="992814"/>
            </a:xfrm>
          </p:grpSpPr>
          <p:sp>
            <p:nvSpPr>
              <p:cNvPr id="86" name="TextBox 85"/>
              <p:cNvSpPr txBox="1"/>
              <p:nvPr/>
            </p:nvSpPr>
            <p:spPr>
              <a:xfrm>
                <a:off x="9252358" y="5892028"/>
                <a:ext cx="2557890" cy="523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srgbClr val="FFFFFF"/>
                    </a:solidFill>
                    <a:effectLst/>
                    <a:uLnTx/>
                    <a:uFillTx/>
                    <a:latin typeface="Proxima Nova" charset="0"/>
                    <a:ea typeface="Proxima Nova" charset="0"/>
                    <a:cs typeface="Proxima Nova" charset="0"/>
                  </a:rPr>
                  <a:t>22</a:t>
                </a:r>
              </a:p>
            </p:txBody>
          </p:sp>
          <p:sp>
            <p:nvSpPr>
              <p:cNvPr id="87" name="TextBox 86"/>
              <p:cNvSpPr txBox="1"/>
              <p:nvPr/>
            </p:nvSpPr>
            <p:spPr>
              <a:xfrm>
                <a:off x="9267752" y="6361486"/>
                <a:ext cx="2852983" cy="5233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Proxima Nova" charset="0"/>
                    <a:ea typeface="Proxima Nova" charset="0"/>
                    <a:cs typeface="Proxima Nova" charset="0"/>
                  </a:rPr>
                  <a:t>Home health and hospice agencies</a:t>
                </a:r>
              </a:p>
            </p:txBody>
          </p:sp>
          <p:cxnSp>
            <p:nvCxnSpPr>
              <p:cNvPr id="88" name="Straight Connector 87"/>
              <p:cNvCxnSpPr/>
              <p:nvPr/>
            </p:nvCxnSpPr>
            <p:spPr>
              <a:xfrm>
                <a:off x="9344890" y="6336837"/>
                <a:ext cx="2433903" cy="0"/>
              </a:xfrm>
              <a:prstGeom prst="line">
                <a:avLst/>
              </a:prstGeom>
              <a:ln>
                <a:solidFill>
                  <a:srgbClr val="F19723"/>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8303423" y="4823738"/>
              <a:ext cx="2607709" cy="810651"/>
              <a:chOff x="9252358" y="4780991"/>
              <a:chExt cx="2608388" cy="810862"/>
            </a:xfrm>
          </p:grpSpPr>
          <p:sp>
            <p:nvSpPr>
              <p:cNvPr id="91" name="TextBox 90"/>
              <p:cNvSpPr txBox="1"/>
              <p:nvPr/>
            </p:nvSpPr>
            <p:spPr>
              <a:xfrm>
                <a:off x="9252358" y="4780991"/>
                <a:ext cx="2557890" cy="523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srgbClr val="FFFFFF"/>
                    </a:solidFill>
                    <a:effectLst/>
                    <a:uLnTx/>
                    <a:uFillTx/>
                    <a:latin typeface="Proxima Nova" charset="0"/>
                    <a:ea typeface="Proxima Nova" charset="0"/>
                    <a:cs typeface="Proxima Nova" charset="0"/>
                  </a:rPr>
                  <a:t>15</a:t>
                </a:r>
              </a:p>
            </p:txBody>
          </p:sp>
          <p:sp>
            <p:nvSpPr>
              <p:cNvPr id="92" name="TextBox 91"/>
              <p:cNvSpPr txBox="1"/>
              <p:nvPr/>
            </p:nvSpPr>
            <p:spPr>
              <a:xfrm>
                <a:off x="9267752" y="5250442"/>
                <a:ext cx="2592994" cy="3414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Proxima Nova" charset="0"/>
                    <a:ea typeface="Proxima Nova" charset="0"/>
                    <a:cs typeface="Proxima Nova" charset="0"/>
                  </a:rPr>
                  <a:t>Skilled nursing facilities</a:t>
                </a:r>
              </a:p>
            </p:txBody>
          </p:sp>
          <p:cxnSp>
            <p:nvCxnSpPr>
              <p:cNvPr id="93" name="Straight Connector 92"/>
              <p:cNvCxnSpPr/>
              <p:nvPr/>
            </p:nvCxnSpPr>
            <p:spPr>
              <a:xfrm>
                <a:off x="9376346" y="5250697"/>
                <a:ext cx="2433902" cy="0"/>
              </a:xfrm>
              <a:prstGeom prst="line">
                <a:avLst/>
              </a:prstGeom>
              <a:ln>
                <a:solidFill>
                  <a:srgbClr val="F19723"/>
                </a:solidFil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8330939" y="1107328"/>
              <a:ext cx="2808225" cy="782714"/>
              <a:chOff x="9267751" y="743867"/>
              <a:chExt cx="2565588" cy="782918"/>
            </a:xfrm>
          </p:grpSpPr>
          <p:sp>
            <p:nvSpPr>
              <p:cNvPr id="141" name="TextBox 140"/>
              <p:cNvSpPr txBox="1"/>
              <p:nvPr/>
            </p:nvSpPr>
            <p:spPr>
              <a:xfrm>
                <a:off x="9275449" y="743867"/>
                <a:ext cx="255789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schemeClr val="bg1"/>
                    </a:solidFill>
                    <a:effectLst/>
                    <a:uLnTx/>
                    <a:uFillTx/>
                    <a:latin typeface="Proxima Nova" charset="0"/>
                    <a:ea typeface="Proxima Nova" charset="0"/>
                    <a:cs typeface="Proxima Nova" charset="0"/>
                  </a:rPr>
                  <a:t>45</a:t>
                </a:r>
              </a:p>
            </p:txBody>
          </p:sp>
          <p:sp>
            <p:nvSpPr>
              <p:cNvPr id="142" name="TextBox 141"/>
              <p:cNvSpPr txBox="1"/>
              <p:nvPr/>
            </p:nvSpPr>
            <p:spPr>
              <a:xfrm>
                <a:off x="9267751" y="1218928"/>
                <a:ext cx="2538701" cy="3078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Proxima Nova" charset="0"/>
                    <a:ea typeface="Proxima Nova" charset="0"/>
                    <a:cs typeface="Proxima Nova" charset="0"/>
                  </a:rPr>
                  <a:t>Hospitals</a:t>
                </a:r>
                <a:r>
                  <a:rPr kumimoji="0" lang="en-US" sz="1400" b="0" i="0" u="none" strike="noStrike" kern="1200" cap="none" spc="0" normalizeH="0" noProof="0" dirty="0">
                    <a:ln>
                      <a:noFill/>
                    </a:ln>
                    <a:solidFill>
                      <a:srgbClr val="FFFFFF"/>
                    </a:solidFill>
                    <a:effectLst/>
                    <a:uLnTx/>
                    <a:uFillTx/>
                    <a:latin typeface="Proxima Nova" charset="0"/>
                    <a:ea typeface="Proxima Nova" charset="0"/>
                    <a:cs typeface="Proxima Nova" charset="0"/>
                  </a:rPr>
                  <a:t> in key markets</a:t>
                </a:r>
                <a:endParaRPr kumimoji="0" lang="en-US" sz="1400" b="0" i="0" u="none" strike="noStrike" kern="1200" cap="none" spc="0" normalizeH="0" baseline="0" noProof="0" dirty="0">
                  <a:ln>
                    <a:noFill/>
                  </a:ln>
                  <a:solidFill>
                    <a:srgbClr val="FFFFFF"/>
                  </a:solidFill>
                  <a:effectLst/>
                  <a:uLnTx/>
                  <a:uFillTx/>
                  <a:latin typeface="Proxima Nova" charset="0"/>
                  <a:ea typeface="Proxima Nova" charset="0"/>
                  <a:cs typeface="Proxima Nova" charset="0"/>
                </a:endParaRPr>
              </a:p>
            </p:txBody>
          </p:sp>
          <p:cxnSp>
            <p:nvCxnSpPr>
              <p:cNvPr id="143" name="Straight Connector 142"/>
              <p:cNvCxnSpPr/>
              <p:nvPr/>
            </p:nvCxnSpPr>
            <p:spPr>
              <a:xfrm>
                <a:off x="9376346" y="1218932"/>
                <a:ext cx="2433902" cy="0"/>
              </a:xfrm>
              <a:prstGeom prst="line">
                <a:avLst/>
              </a:prstGeom>
              <a:ln>
                <a:solidFill>
                  <a:srgbClr val="F19723"/>
                </a:solidFill>
              </a:ln>
            </p:spPr>
            <p:style>
              <a:lnRef idx="1">
                <a:schemeClr val="accent1"/>
              </a:lnRef>
              <a:fillRef idx="0">
                <a:schemeClr val="accent1"/>
              </a:fillRef>
              <a:effectRef idx="0">
                <a:schemeClr val="accent1"/>
              </a:effectRef>
              <a:fontRef idx="minor">
                <a:schemeClr val="tx1"/>
              </a:fontRef>
            </p:style>
          </p:cxnSp>
        </p:grpSp>
        <p:grpSp>
          <p:nvGrpSpPr>
            <p:cNvPr id="192" name="Group 191">
              <a:extLst>
                <a:ext uri="{FF2B5EF4-FFF2-40B4-BE49-F238E27FC236}">
                  <a16:creationId xmlns:a16="http://schemas.microsoft.com/office/drawing/2014/main" id="{46DE1ED6-A2F2-4BAD-926E-99516CE2BFCF}"/>
                </a:ext>
              </a:extLst>
            </p:cNvPr>
            <p:cNvGrpSpPr/>
            <p:nvPr/>
          </p:nvGrpSpPr>
          <p:grpSpPr>
            <a:xfrm>
              <a:off x="8323380" y="2960788"/>
              <a:ext cx="2572613" cy="777149"/>
              <a:chOff x="9252359" y="2768353"/>
              <a:chExt cx="2573283" cy="777351"/>
            </a:xfrm>
          </p:grpSpPr>
          <p:sp>
            <p:nvSpPr>
              <p:cNvPr id="193" name="TextBox 192">
                <a:extLst>
                  <a:ext uri="{FF2B5EF4-FFF2-40B4-BE49-F238E27FC236}">
                    <a16:creationId xmlns:a16="http://schemas.microsoft.com/office/drawing/2014/main" id="{06D7294D-00AA-4CD3-BC03-9521D8C67C3D}"/>
                  </a:ext>
                </a:extLst>
              </p:cNvPr>
              <p:cNvSpPr txBox="1"/>
              <p:nvPr/>
            </p:nvSpPr>
            <p:spPr>
              <a:xfrm>
                <a:off x="9252359" y="2768353"/>
                <a:ext cx="2557890" cy="5232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srgbClr val="FFFFFF"/>
                    </a:solidFill>
                    <a:effectLst/>
                    <a:uLnTx/>
                    <a:uFillTx/>
                    <a:latin typeface="Proxima Nova" charset="0"/>
                    <a:ea typeface="Proxima Nova" charset="0"/>
                    <a:cs typeface="Proxima Nova" charset="0"/>
                  </a:rPr>
                  <a:t>10,500</a:t>
                </a:r>
              </a:p>
            </p:txBody>
          </p:sp>
          <p:sp>
            <p:nvSpPr>
              <p:cNvPr id="194" name="TextBox 193">
                <a:extLst>
                  <a:ext uri="{FF2B5EF4-FFF2-40B4-BE49-F238E27FC236}">
                    <a16:creationId xmlns:a16="http://schemas.microsoft.com/office/drawing/2014/main" id="{8E3EAA9D-5280-43D3-B65F-7B08528A2ADB}"/>
                  </a:ext>
                </a:extLst>
              </p:cNvPr>
              <p:cNvSpPr txBox="1"/>
              <p:nvPr/>
            </p:nvSpPr>
            <p:spPr>
              <a:xfrm>
                <a:off x="9267752" y="3237847"/>
                <a:ext cx="2557890" cy="3078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Proxima Nova" charset="0"/>
                    <a:ea typeface="Proxima Nova" charset="0"/>
                    <a:cs typeface="Proxima Nova" charset="0"/>
                  </a:rPr>
                  <a:t>Staff physicians</a:t>
                </a:r>
              </a:p>
            </p:txBody>
          </p:sp>
          <p:cxnSp>
            <p:nvCxnSpPr>
              <p:cNvPr id="195" name="Straight Connector 194">
                <a:extLst>
                  <a:ext uri="{FF2B5EF4-FFF2-40B4-BE49-F238E27FC236}">
                    <a16:creationId xmlns:a16="http://schemas.microsoft.com/office/drawing/2014/main" id="{4B15FD66-EDD6-4C03-84E3-49C9457301EB}"/>
                  </a:ext>
                </a:extLst>
              </p:cNvPr>
              <p:cNvCxnSpPr/>
              <p:nvPr/>
            </p:nvCxnSpPr>
            <p:spPr>
              <a:xfrm>
                <a:off x="9376346" y="3258603"/>
                <a:ext cx="2433902" cy="0"/>
              </a:xfrm>
              <a:prstGeom prst="line">
                <a:avLst/>
              </a:prstGeom>
              <a:ln>
                <a:solidFill>
                  <a:srgbClr val="F19723"/>
                </a:solidFill>
              </a:ln>
            </p:spPr>
            <p:style>
              <a:lnRef idx="1">
                <a:schemeClr val="accent1"/>
              </a:lnRef>
              <a:fillRef idx="0">
                <a:schemeClr val="accent1"/>
              </a:fillRef>
              <a:effectRef idx="0">
                <a:schemeClr val="accent1"/>
              </a:effectRef>
              <a:fontRef idx="minor">
                <a:schemeClr val="tx1"/>
              </a:fontRef>
            </p:style>
          </p:cxnSp>
        </p:grpSp>
      </p:grpSp>
      <p:grpSp>
        <p:nvGrpSpPr>
          <p:cNvPr id="9" name="Group 8">
            <a:extLst>
              <a:ext uri="{FF2B5EF4-FFF2-40B4-BE49-F238E27FC236}">
                <a16:creationId xmlns:a16="http://schemas.microsoft.com/office/drawing/2014/main" id="{59BBA47B-12B0-AC4A-B6A1-AB10D504B6D9}"/>
              </a:ext>
            </a:extLst>
          </p:cNvPr>
          <p:cNvGrpSpPr/>
          <p:nvPr/>
        </p:nvGrpSpPr>
        <p:grpSpPr>
          <a:xfrm>
            <a:off x="-2844073" y="-1184648"/>
            <a:ext cx="12520526" cy="7374576"/>
            <a:chOff x="-3290538" y="-1000434"/>
            <a:chExt cx="12520526" cy="7374576"/>
          </a:xfrm>
        </p:grpSpPr>
        <p:grpSp>
          <p:nvGrpSpPr>
            <p:cNvPr id="268" name="Group 4"/>
            <p:cNvGrpSpPr>
              <a:grpSpLocks noChangeAspect="1"/>
            </p:cNvGrpSpPr>
            <p:nvPr/>
          </p:nvGrpSpPr>
          <p:grpSpPr bwMode="auto">
            <a:xfrm>
              <a:off x="-3290538" y="-1000434"/>
              <a:ext cx="12520526" cy="7374576"/>
              <a:chOff x="1540" y="692"/>
              <a:chExt cx="4545" cy="2677"/>
            </a:xfrm>
          </p:grpSpPr>
          <p:sp>
            <p:nvSpPr>
              <p:cNvPr id="270" name="Freeform 7"/>
              <p:cNvSpPr>
                <a:spLocks/>
              </p:cNvSpPr>
              <p:nvPr/>
            </p:nvSpPr>
            <p:spPr bwMode="auto">
              <a:xfrm>
                <a:off x="5729" y="1045"/>
                <a:ext cx="356" cy="344"/>
              </a:xfrm>
              <a:custGeom>
                <a:avLst/>
                <a:gdLst>
                  <a:gd name="T0" fmla="*/ 0 w 356"/>
                  <a:gd name="T1" fmla="*/ 242 h 344"/>
                  <a:gd name="T2" fmla="*/ 134 w 356"/>
                  <a:gd name="T3" fmla="*/ 242 h 344"/>
                  <a:gd name="T4" fmla="*/ 4 w 356"/>
                  <a:gd name="T5" fmla="*/ 283 h 344"/>
                  <a:gd name="T6" fmla="*/ 4 w 356"/>
                  <a:gd name="T7" fmla="*/ 344 h 344"/>
                  <a:gd name="T8" fmla="*/ 117 w 356"/>
                  <a:gd name="T9" fmla="*/ 344 h 344"/>
                  <a:gd name="T10" fmla="*/ 198 w 356"/>
                  <a:gd name="T11" fmla="*/ 299 h 344"/>
                  <a:gd name="T12" fmla="*/ 198 w 356"/>
                  <a:gd name="T13" fmla="*/ 271 h 344"/>
                  <a:gd name="T14" fmla="*/ 291 w 356"/>
                  <a:gd name="T15" fmla="*/ 178 h 344"/>
                  <a:gd name="T16" fmla="*/ 291 w 356"/>
                  <a:gd name="T17" fmla="*/ 141 h 344"/>
                  <a:gd name="T18" fmla="*/ 356 w 356"/>
                  <a:gd name="T19" fmla="*/ 117 h 344"/>
                  <a:gd name="T20" fmla="*/ 312 w 356"/>
                  <a:gd name="T21" fmla="*/ 68 h 344"/>
                  <a:gd name="T22" fmla="*/ 312 w 356"/>
                  <a:gd name="T23" fmla="*/ 0 h 344"/>
                  <a:gd name="T24" fmla="*/ 271 w 356"/>
                  <a:gd name="T25" fmla="*/ 0 h 344"/>
                  <a:gd name="T26" fmla="*/ 186 w 356"/>
                  <a:gd name="T27" fmla="*/ 80 h 344"/>
                  <a:gd name="T28" fmla="*/ 231 w 356"/>
                  <a:gd name="T29" fmla="*/ 125 h 344"/>
                  <a:gd name="T30" fmla="*/ 154 w 356"/>
                  <a:gd name="T31" fmla="*/ 174 h 344"/>
                  <a:gd name="T32" fmla="*/ 85 w 356"/>
                  <a:gd name="T33" fmla="*/ 174 h 344"/>
                  <a:gd name="T34" fmla="*/ 0 w 356"/>
                  <a:gd name="T35" fmla="*/ 24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6" h="344">
                    <a:moveTo>
                      <a:pt x="0" y="242"/>
                    </a:moveTo>
                    <a:lnTo>
                      <a:pt x="134" y="242"/>
                    </a:lnTo>
                    <a:lnTo>
                      <a:pt x="4" y="283"/>
                    </a:lnTo>
                    <a:lnTo>
                      <a:pt x="4" y="344"/>
                    </a:lnTo>
                    <a:lnTo>
                      <a:pt x="117" y="344"/>
                    </a:lnTo>
                    <a:lnTo>
                      <a:pt x="198" y="299"/>
                    </a:lnTo>
                    <a:lnTo>
                      <a:pt x="198" y="271"/>
                    </a:lnTo>
                    <a:lnTo>
                      <a:pt x="291" y="178"/>
                    </a:lnTo>
                    <a:lnTo>
                      <a:pt x="291" y="141"/>
                    </a:lnTo>
                    <a:lnTo>
                      <a:pt x="356" y="117"/>
                    </a:lnTo>
                    <a:lnTo>
                      <a:pt x="312" y="68"/>
                    </a:lnTo>
                    <a:lnTo>
                      <a:pt x="312" y="0"/>
                    </a:lnTo>
                    <a:lnTo>
                      <a:pt x="271" y="0"/>
                    </a:lnTo>
                    <a:lnTo>
                      <a:pt x="186" y="80"/>
                    </a:lnTo>
                    <a:lnTo>
                      <a:pt x="231" y="125"/>
                    </a:lnTo>
                    <a:lnTo>
                      <a:pt x="154" y="174"/>
                    </a:lnTo>
                    <a:lnTo>
                      <a:pt x="85" y="174"/>
                    </a:lnTo>
                    <a:lnTo>
                      <a:pt x="0" y="242"/>
                    </a:lnTo>
                    <a:close/>
                  </a:path>
                </a:pathLst>
              </a:custGeom>
              <a:solidFill>
                <a:srgbClr val="EAE7E5">
                  <a:alpha val="40000"/>
                </a:srgbClr>
              </a:solidFill>
              <a:ln w="25400" cap="rnd">
                <a:no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71" name="Freeform 8"/>
              <p:cNvSpPr>
                <a:spLocks/>
              </p:cNvSpPr>
              <p:nvPr/>
            </p:nvSpPr>
            <p:spPr bwMode="auto">
              <a:xfrm>
                <a:off x="5774" y="919"/>
                <a:ext cx="230" cy="73"/>
              </a:xfrm>
              <a:custGeom>
                <a:avLst/>
                <a:gdLst>
                  <a:gd name="T0" fmla="*/ 0 w 230"/>
                  <a:gd name="T1" fmla="*/ 0 h 73"/>
                  <a:gd name="T2" fmla="*/ 77 w 230"/>
                  <a:gd name="T3" fmla="*/ 73 h 73"/>
                  <a:gd name="T4" fmla="*/ 230 w 230"/>
                  <a:gd name="T5" fmla="*/ 73 h 73"/>
                  <a:gd name="T6" fmla="*/ 133 w 230"/>
                  <a:gd name="T7" fmla="*/ 0 h 73"/>
                  <a:gd name="T8" fmla="*/ 0 w 230"/>
                  <a:gd name="T9" fmla="*/ 0 h 73"/>
                </a:gdLst>
                <a:ahLst/>
                <a:cxnLst>
                  <a:cxn ang="0">
                    <a:pos x="T0" y="T1"/>
                  </a:cxn>
                  <a:cxn ang="0">
                    <a:pos x="T2" y="T3"/>
                  </a:cxn>
                  <a:cxn ang="0">
                    <a:pos x="T4" y="T5"/>
                  </a:cxn>
                  <a:cxn ang="0">
                    <a:pos x="T6" y="T7"/>
                  </a:cxn>
                  <a:cxn ang="0">
                    <a:pos x="T8" y="T9"/>
                  </a:cxn>
                </a:cxnLst>
                <a:rect l="0" t="0" r="r" b="b"/>
                <a:pathLst>
                  <a:path w="230" h="73">
                    <a:moveTo>
                      <a:pt x="0" y="0"/>
                    </a:moveTo>
                    <a:lnTo>
                      <a:pt x="77" y="73"/>
                    </a:lnTo>
                    <a:lnTo>
                      <a:pt x="230" y="73"/>
                    </a:lnTo>
                    <a:lnTo>
                      <a:pt x="133" y="0"/>
                    </a:lnTo>
                    <a:lnTo>
                      <a:pt x="0" y="0"/>
                    </a:lnTo>
                    <a:close/>
                  </a:path>
                </a:pathLst>
              </a:custGeom>
              <a:solidFill>
                <a:srgbClr val="EAE7E5">
                  <a:alpha val="40000"/>
                </a:srgbClr>
              </a:solidFill>
              <a:ln w="25400" cap="rnd">
                <a:no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72" name="Freeform 9"/>
              <p:cNvSpPr>
                <a:spLocks/>
              </p:cNvSpPr>
              <p:nvPr/>
            </p:nvSpPr>
            <p:spPr bwMode="auto">
              <a:xfrm>
                <a:off x="1751" y="1040"/>
                <a:ext cx="267" cy="251"/>
              </a:xfrm>
              <a:custGeom>
                <a:avLst/>
                <a:gdLst>
                  <a:gd name="T0" fmla="*/ 267 w 267"/>
                  <a:gd name="T1" fmla="*/ 227 h 251"/>
                  <a:gd name="T2" fmla="*/ 255 w 267"/>
                  <a:gd name="T3" fmla="*/ 251 h 251"/>
                  <a:gd name="T4" fmla="*/ 117 w 267"/>
                  <a:gd name="T5" fmla="*/ 175 h 251"/>
                  <a:gd name="T6" fmla="*/ 0 w 267"/>
                  <a:gd name="T7" fmla="*/ 0 h 251"/>
                  <a:gd name="T8" fmla="*/ 48 w 267"/>
                  <a:gd name="T9" fmla="*/ 0 h 251"/>
                  <a:gd name="T10" fmla="*/ 149 w 267"/>
                  <a:gd name="T11" fmla="*/ 81 h 251"/>
                  <a:gd name="T12" fmla="*/ 182 w 267"/>
                  <a:gd name="T13" fmla="*/ 146 h 251"/>
                  <a:gd name="T14" fmla="*/ 230 w 267"/>
                  <a:gd name="T15" fmla="*/ 158 h 251"/>
                  <a:gd name="T16" fmla="*/ 267 w 267"/>
                  <a:gd name="T17" fmla="*/ 22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51">
                    <a:moveTo>
                      <a:pt x="267" y="227"/>
                    </a:moveTo>
                    <a:lnTo>
                      <a:pt x="255" y="251"/>
                    </a:lnTo>
                    <a:lnTo>
                      <a:pt x="117" y="175"/>
                    </a:lnTo>
                    <a:lnTo>
                      <a:pt x="0" y="0"/>
                    </a:lnTo>
                    <a:lnTo>
                      <a:pt x="48" y="0"/>
                    </a:lnTo>
                    <a:lnTo>
                      <a:pt x="149" y="81"/>
                    </a:lnTo>
                    <a:lnTo>
                      <a:pt x="182" y="146"/>
                    </a:lnTo>
                    <a:lnTo>
                      <a:pt x="230" y="158"/>
                    </a:lnTo>
                    <a:lnTo>
                      <a:pt x="267" y="227"/>
                    </a:lnTo>
                    <a:close/>
                  </a:path>
                </a:pathLst>
              </a:custGeom>
              <a:solidFill>
                <a:srgbClr val="EAE7E5">
                  <a:alpha val="40000"/>
                </a:srgbClr>
              </a:solidFill>
              <a:ln w="25400" cap="rnd">
                <a:no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73" name="Freeform 10"/>
              <p:cNvSpPr>
                <a:spLocks/>
              </p:cNvSpPr>
              <p:nvPr/>
            </p:nvSpPr>
            <p:spPr bwMode="auto">
              <a:xfrm>
                <a:off x="1540" y="692"/>
                <a:ext cx="194" cy="203"/>
              </a:xfrm>
              <a:custGeom>
                <a:avLst/>
                <a:gdLst>
                  <a:gd name="T0" fmla="*/ 16 w 194"/>
                  <a:gd name="T1" fmla="*/ 0 h 203"/>
                  <a:gd name="T2" fmla="*/ 93 w 194"/>
                  <a:gd name="T3" fmla="*/ 0 h 203"/>
                  <a:gd name="T4" fmla="*/ 118 w 194"/>
                  <a:gd name="T5" fmla="*/ 114 h 203"/>
                  <a:gd name="T6" fmla="*/ 194 w 194"/>
                  <a:gd name="T7" fmla="*/ 203 h 203"/>
                  <a:gd name="T8" fmla="*/ 105 w 194"/>
                  <a:gd name="T9" fmla="*/ 170 h 203"/>
                  <a:gd name="T10" fmla="*/ 0 w 194"/>
                  <a:gd name="T11" fmla="*/ 37 h 203"/>
                  <a:gd name="T12" fmla="*/ 16 w 194"/>
                  <a:gd name="T13" fmla="*/ 0 h 203"/>
                </a:gdLst>
                <a:ahLst/>
                <a:cxnLst>
                  <a:cxn ang="0">
                    <a:pos x="T0" y="T1"/>
                  </a:cxn>
                  <a:cxn ang="0">
                    <a:pos x="T2" y="T3"/>
                  </a:cxn>
                  <a:cxn ang="0">
                    <a:pos x="T4" y="T5"/>
                  </a:cxn>
                  <a:cxn ang="0">
                    <a:pos x="T6" y="T7"/>
                  </a:cxn>
                  <a:cxn ang="0">
                    <a:pos x="T8" y="T9"/>
                  </a:cxn>
                  <a:cxn ang="0">
                    <a:pos x="T10" y="T11"/>
                  </a:cxn>
                  <a:cxn ang="0">
                    <a:pos x="T12" y="T13"/>
                  </a:cxn>
                </a:cxnLst>
                <a:rect l="0" t="0" r="r" b="b"/>
                <a:pathLst>
                  <a:path w="194" h="203">
                    <a:moveTo>
                      <a:pt x="16" y="0"/>
                    </a:moveTo>
                    <a:lnTo>
                      <a:pt x="93" y="0"/>
                    </a:lnTo>
                    <a:lnTo>
                      <a:pt x="118" y="114"/>
                    </a:lnTo>
                    <a:lnTo>
                      <a:pt x="194" y="203"/>
                    </a:lnTo>
                    <a:lnTo>
                      <a:pt x="105" y="170"/>
                    </a:lnTo>
                    <a:lnTo>
                      <a:pt x="0" y="37"/>
                    </a:lnTo>
                    <a:lnTo>
                      <a:pt x="16" y="0"/>
                    </a:lnTo>
                    <a:close/>
                  </a:path>
                </a:pathLst>
              </a:custGeom>
              <a:solidFill>
                <a:srgbClr val="EAE7E5">
                  <a:alpha val="40000"/>
                </a:srgbClr>
              </a:solidFill>
              <a:ln w="25400" cap="rnd">
                <a:no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75" name="Freeform 12"/>
              <p:cNvSpPr>
                <a:spLocks/>
              </p:cNvSpPr>
              <p:nvPr/>
            </p:nvSpPr>
            <p:spPr bwMode="auto">
              <a:xfrm>
                <a:off x="5442" y="1121"/>
                <a:ext cx="247" cy="466"/>
              </a:xfrm>
              <a:custGeom>
                <a:avLst/>
                <a:gdLst>
                  <a:gd name="T0" fmla="*/ 73 w 247"/>
                  <a:gd name="T1" fmla="*/ 466 h 466"/>
                  <a:gd name="T2" fmla="*/ 73 w 247"/>
                  <a:gd name="T3" fmla="*/ 393 h 466"/>
                  <a:gd name="T4" fmla="*/ 141 w 247"/>
                  <a:gd name="T5" fmla="*/ 324 h 466"/>
                  <a:gd name="T6" fmla="*/ 141 w 247"/>
                  <a:gd name="T7" fmla="*/ 300 h 466"/>
                  <a:gd name="T8" fmla="*/ 182 w 247"/>
                  <a:gd name="T9" fmla="*/ 260 h 466"/>
                  <a:gd name="T10" fmla="*/ 202 w 247"/>
                  <a:gd name="T11" fmla="*/ 260 h 466"/>
                  <a:gd name="T12" fmla="*/ 247 w 247"/>
                  <a:gd name="T13" fmla="*/ 215 h 466"/>
                  <a:gd name="T14" fmla="*/ 247 w 247"/>
                  <a:gd name="T15" fmla="*/ 166 h 466"/>
                  <a:gd name="T16" fmla="*/ 214 w 247"/>
                  <a:gd name="T17" fmla="*/ 166 h 466"/>
                  <a:gd name="T18" fmla="*/ 158 w 247"/>
                  <a:gd name="T19" fmla="*/ 114 h 466"/>
                  <a:gd name="T20" fmla="*/ 158 w 247"/>
                  <a:gd name="T21" fmla="*/ 0 h 466"/>
                  <a:gd name="T22" fmla="*/ 81 w 247"/>
                  <a:gd name="T23" fmla="*/ 0 h 466"/>
                  <a:gd name="T24" fmla="*/ 48 w 247"/>
                  <a:gd name="T25" fmla="*/ 33 h 466"/>
                  <a:gd name="T26" fmla="*/ 48 w 247"/>
                  <a:gd name="T27" fmla="*/ 13 h 466"/>
                  <a:gd name="T28" fmla="*/ 24 w 247"/>
                  <a:gd name="T29" fmla="*/ 13 h 466"/>
                  <a:gd name="T30" fmla="*/ 24 w 247"/>
                  <a:gd name="T31" fmla="*/ 122 h 466"/>
                  <a:gd name="T32" fmla="*/ 4 w 247"/>
                  <a:gd name="T33" fmla="*/ 142 h 466"/>
                  <a:gd name="T34" fmla="*/ 28 w 247"/>
                  <a:gd name="T35" fmla="*/ 162 h 466"/>
                  <a:gd name="T36" fmla="*/ 12 w 247"/>
                  <a:gd name="T37" fmla="*/ 199 h 466"/>
                  <a:gd name="T38" fmla="*/ 12 w 247"/>
                  <a:gd name="T39" fmla="*/ 256 h 466"/>
                  <a:gd name="T40" fmla="*/ 0 w 247"/>
                  <a:gd name="T41" fmla="*/ 256 h 466"/>
                  <a:gd name="T42" fmla="*/ 44 w 247"/>
                  <a:gd name="T43" fmla="*/ 417 h 466"/>
                  <a:gd name="T44" fmla="*/ 44 w 247"/>
                  <a:gd name="T45" fmla="*/ 466 h 466"/>
                  <a:gd name="T46" fmla="*/ 73 w 247"/>
                  <a:gd name="T4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466">
                    <a:moveTo>
                      <a:pt x="73" y="466"/>
                    </a:moveTo>
                    <a:lnTo>
                      <a:pt x="73" y="393"/>
                    </a:lnTo>
                    <a:lnTo>
                      <a:pt x="141" y="324"/>
                    </a:lnTo>
                    <a:lnTo>
                      <a:pt x="141" y="300"/>
                    </a:lnTo>
                    <a:lnTo>
                      <a:pt x="182" y="260"/>
                    </a:lnTo>
                    <a:lnTo>
                      <a:pt x="202" y="260"/>
                    </a:lnTo>
                    <a:lnTo>
                      <a:pt x="247" y="215"/>
                    </a:lnTo>
                    <a:lnTo>
                      <a:pt x="247" y="166"/>
                    </a:lnTo>
                    <a:lnTo>
                      <a:pt x="214" y="166"/>
                    </a:lnTo>
                    <a:lnTo>
                      <a:pt x="158" y="114"/>
                    </a:lnTo>
                    <a:lnTo>
                      <a:pt x="158" y="0"/>
                    </a:lnTo>
                    <a:lnTo>
                      <a:pt x="81" y="0"/>
                    </a:lnTo>
                    <a:lnTo>
                      <a:pt x="48" y="33"/>
                    </a:lnTo>
                    <a:lnTo>
                      <a:pt x="48" y="13"/>
                    </a:lnTo>
                    <a:lnTo>
                      <a:pt x="24" y="13"/>
                    </a:lnTo>
                    <a:lnTo>
                      <a:pt x="24" y="122"/>
                    </a:lnTo>
                    <a:lnTo>
                      <a:pt x="4" y="142"/>
                    </a:lnTo>
                    <a:lnTo>
                      <a:pt x="28" y="162"/>
                    </a:lnTo>
                    <a:lnTo>
                      <a:pt x="12" y="199"/>
                    </a:lnTo>
                    <a:lnTo>
                      <a:pt x="12" y="256"/>
                    </a:lnTo>
                    <a:lnTo>
                      <a:pt x="0" y="256"/>
                    </a:lnTo>
                    <a:lnTo>
                      <a:pt x="44" y="417"/>
                    </a:lnTo>
                    <a:lnTo>
                      <a:pt x="44" y="466"/>
                    </a:lnTo>
                    <a:lnTo>
                      <a:pt x="73" y="466"/>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76" name="Freeform 13"/>
              <p:cNvSpPr>
                <a:spLocks/>
              </p:cNvSpPr>
              <p:nvPr/>
            </p:nvSpPr>
            <p:spPr bwMode="auto">
              <a:xfrm>
                <a:off x="5393" y="1377"/>
                <a:ext cx="93" cy="234"/>
              </a:xfrm>
              <a:custGeom>
                <a:avLst/>
                <a:gdLst>
                  <a:gd name="T0" fmla="*/ 49 w 93"/>
                  <a:gd name="T1" fmla="*/ 0 h 234"/>
                  <a:gd name="T2" fmla="*/ 24 w 93"/>
                  <a:gd name="T3" fmla="*/ 0 h 234"/>
                  <a:gd name="T4" fmla="*/ 24 w 93"/>
                  <a:gd name="T5" fmla="*/ 76 h 234"/>
                  <a:gd name="T6" fmla="*/ 0 w 93"/>
                  <a:gd name="T7" fmla="*/ 101 h 234"/>
                  <a:gd name="T8" fmla="*/ 0 w 93"/>
                  <a:gd name="T9" fmla="*/ 234 h 234"/>
                  <a:gd name="T10" fmla="*/ 69 w 93"/>
                  <a:gd name="T11" fmla="*/ 234 h 234"/>
                  <a:gd name="T12" fmla="*/ 93 w 93"/>
                  <a:gd name="T13" fmla="*/ 210 h 234"/>
                  <a:gd name="T14" fmla="*/ 93 w 93"/>
                  <a:gd name="T15" fmla="*/ 161 h 234"/>
                  <a:gd name="T16" fmla="*/ 49 w 93"/>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34">
                    <a:moveTo>
                      <a:pt x="49" y="0"/>
                    </a:moveTo>
                    <a:lnTo>
                      <a:pt x="24" y="0"/>
                    </a:lnTo>
                    <a:lnTo>
                      <a:pt x="24" y="76"/>
                    </a:lnTo>
                    <a:lnTo>
                      <a:pt x="0" y="101"/>
                    </a:lnTo>
                    <a:lnTo>
                      <a:pt x="0" y="234"/>
                    </a:lnTo>
                    <a:lnTo>
                      <a:pt x="69" y="234"/>
                    </a:lnTo>
                    <a:lnTo>
                      <a:pt x="93" y="210"/>
                    </a:lnTo>
                    <a:lnTo>
                      <a:pt x="93" y="161"/>
                    </a:lnTo>
                    <a:lnTo>
                      <a:pt x="49" y="0"/>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77" name="Freeform 14"/>
              <p:cNvSpPr>
                <a:spLocks/>
              </p:cNvSpPr>
              <p:nvPr/>
            </p:nvSpPr>
            <p:spPr bwMode="auto">
              <a:xfrm>
                <a:off x="5324" y="1417"/>
                <a:ext cx="93" cy="194"/>
              </a:xfrm>
              <a:custGeom>
                <a:avLst/>
                <a:gdLst>
                  <a:gd name="T0" fmla="*/ 93 w 93"/>
                  <a:gd name="T1" fmla="*/ 0 h 194"/>
                  <a:gd name="T2" fmla="*/ 93 w 93"/>
                  <a:gd name="T3" fmla="*/ 36 h 194"/>
                  <a:gd name="T4" fmla="*/ 69 w 93"/>
                  <a:gd name="T5" fmla="*/ 61 h 194"/>
                  <a:gd name="T6" fmla="*/ 69 w 93"/>
                  <a:gd name="T7" fmla="*/ 194 h 194"/>
                  <a:gd name="T8" fmla="*/ 0 w 93"/>
                  <a:gd name="T9" fmla="*/ 194 h 194"/>
                  <a:gd name="T10" fmla="*/ 0 w 93"/>
                  <a:gd name="T11" fmla="*/ 0 h 194"/>
                  <a:gd name="T12" fmla="*/ 93 w 93"/>
                  <a:gd name="T13" fmla="*/ 0 h 194"/>
                </a:gdLst>
                <a:ahLst/>
                <a:cxnLst>
                  <a:cxn ang="0">
                    <a:pos x="T0" y="T1"/>
                  </a:cxn>
                  <a:cxn ang="0">
                    <a:pos x="T2" y="T3"/>
                  </a:cxn>
                  <a:cxn ang="0">
                    <a:pos x="T4" y="T5"/>
                  </a:cxn>
                  <a:cxn ang="0">
                    <a:pos x="T6" y="T7"/>
                  </a:cxn>
                  <a:cxn ang="0">
                    <a:pos x="T8" y="T9"/>
                  </a:cxn>
                  <a:cxn ang="0">
                    <a:pos x="T10" y="T11"/>
                  </a:cxn>
                  <a:cxn ang="0">
                    <a:pos x="T12" y="T13"/>
                  </a:cxn>
                </a:cxnLst>
                <a:rect l="0" t="0" r="r" b="b"/>
                <a:pathLst>
                  <a:path w="93" h="194">
                    <a:moveTo>
                      <a:pt x="93" y="0"/>
                    </a:moveTo>
                    <a:lnTo>
                      <a:pt x="93" y="36"/>
                    </a:lnTo>
                    <a:lnTo>
                      <a:pt x="69" y="61"/>
                    </a:lnTo>
                    <a:lnTo>
                      <a:pt x="69" y="194"/>
                    </a:lnTo>
                    <a:lnTo>
                      <a:pt x="0" y="194"/>
                    </a:lnTo>
                    <a:lnTo>
                      <a:pt x="0" y="0"/>
                    </a:lnTo>
                    <a:lnTo>
                      <a:pt x="93" y="0"/>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78" name="Freeform 15"/>
              <p:cNvSpPr>
                <a:spLocks/>
              </p:cNvSpPr>
              <p:nvPr/>
            </p:nvSpPr>
            <p:spPr bwMode="auto">
              <a:xfrm>
                <a:off x="5324" y="1599"/>
                <a:ext cx="259" cy="105"/>
              </a:xfrm>
              <a:custGeom>
                <a:avLst/>
                <a:gdLst>
                  <a:gd name="T0" fmla="*/ 13 w 259"/>
                  <a:gd name="T1" fmla="*/ 101 h 105"/>
                  <a:gd name="T2" fmla="*/ 13 w 259"/>
                  <a:gd name="T3" fmla="*/ 45 h 105"/>
                  <a:gd name="T4" fmla="*/ 0 w 259"/>
                  <a:gd name="T5" fmla="*/ 24 h 105"/>
                  <a:gd name="T6" fmla="*/ 0 w 259"/>
                  <a:gd name="T7" fmla="*/ 12 h 105"/>
                  <a:gd name="T8" fmla="*/ 138 w 259"/>
                  <a:gd name="T9" fmla="*/ 12 h 105"/>
                  <a:gd name="T10" fmla="*/ 150 w 259"/>
                  <a:gd name="T11" fmla="*/ 0 h 105"/>
                  <a:gd name="T12" fmla="*/ 178 w 259"/>
                  <a:gd name="T13" fmla="*/ 0 h 105"/>
                  <a:gd name="T14" fmla="*/ 158 w 259"/>
                  <a:gd name="T15" fmla="*/ 20 h 105"/>
                  <a:gd name="T16" fmla="*/ 158 w 259"/>
                  <a:gd name="T17" fmla="*/ 37 h 105"/>
                  <a:gd name="T18" fmla="*/ 195 w 259"/>
                  <a:gd name="T19" fmla="*/ 37 h 105"/>
                  <a:gd name="T20" fmla="*/ 219 w 259"/>
                  <a:gd name="T21" fmla="*/ 61 h 105"/>
                  <a:gd name="T22" fmla="*/ 243 w 259"/>
                  <a:gd name="T23" fmla="*/ 61 h 105"/>
                  <a:gd name="T24" fmla="*/ 243 w 259"/>
                  <a:gd name="T25" fmla="*/ 49 h 105"/>
                  <a:gd name="T26" fmla="*/ 259 w 259"/>
                  <a:gd name="T27" fmla="*/ 61 h 105"/>
                  <a:gd name="T28" fmla="*/ 259 w 259"/>
                  <a:gd name="T29" fmla="*/ 81 h 105"/>
                  <a:gd name="T30" fmla="*/ 239 w 259"/>
                  <a:gd name="T31" fmla="*/ 81 h 105"/>
                  <a:gd name="T32" fmla="*/ 223 w 259"/>
                  <a:gd name="T33" fmla="*/ 97 h 105"/>
                  <a:gd name="T34" fmla="*/ 223 w 259"/>
                  <a:gd name="T35" fmla="*/ 77 h 105"/>
                  <a:gd name="T36" fmla="*/ 195 w 259"/>
                  <a:gd name="T37" fmla="*/ 105 h 105"/>
                  <a:gd name="T38" fmla="*/ 158 w 259"/>
                  <a:gd name="T39" fmla="*/ 69 h 105"/>
                  <a:gd name="T40" fmla="*/ 122 w 259"/>
                  <a:gd name="T41" fmla="*/ 69 h 105"/>
                  <a:gd name="T42" fmla="*/ 102 w 259"/>
                  <a:gd name="T43" fmla="*/ 85 h 105"/>
                  <a:gd name="T44" fmla="*/ 61 w 259"/>
                  <a:gd name="T45" fmla="*/ 85 h 105"/>
                  <a:gd name="T46" fmla="*/ 49 w 259"/>
                  <a:gd name="T47" fmla="*/ 101 h 105"/>
                  <a:gd name="T48" fmla="*/ 13 w 259"/>
                  <a:gd name="T49" fmla="*/ 10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9" h="105">
                    <a:moveTo>
                      <a:pt x="13" y="101"/>
                    </a:moveTo>
                    <a:lnTo>
                      <a:pt x="13" y="45"/>
                    </a:lnTo>
                    <a:lnTo>
                      <a:pt x="0" y="24"/>
                    </a:lnTo>
                    <a:lnTo>
                      <a:pt x="0" y="12"/>
                    </a:lnTo>
                    <a:lnTo>
                      <a:pt x="138" y="12"/>
                    </a:lnTo>
                    <a:lnTo>
                      <a:pt x="150" y="0"/>
                    </a:lnTo>
                    <a:lnTo>
                      <a:pt x="178" y="0"/>
                    </a:lnTo>
                    <a:lnTo>
                      <a:pt x="158" y="20"/>
                    </a:lnTo>
                    <a:lnTo>
                      <a:pt x="158" y="37"/>
                    </a:lnTo>
                    <a:lnTo>
                      <a:pt x="195" y="37"/>
                    </a:lnTo>
                    <a:lnTo>
                      <a:pt x="219" y="61"/>
                    </a:lnTo>
                    <a:lnTo>
                      <a:pt x="243" y="61"/>
                    </a:lnTo>
                    <a:lnTo>
                      <a:pt x="243" y="49"/>
                    </a:lnTo>
                    <a:lnTo>
                      <a:pt x="259" y="61"/>
                    </a:lnTo>
                    <a:lnTo>
                      <a:pt x="259" y="81"/>
                    </a:lnTo>
                    <a:lnTo>
                      <a:pt x="239" y="81"/>
                    </a:lnTo>
                    <a:lnTo>
                      <a:pt x="223" y="97"/>
                    </a:lnTo>
                    <a:lnTo>
                      <a:pt x="223" y="77"/>
                    </a:lnTo>
                    <a:lnTo>
                      <a:pt x="195" y="105"/>
                    </a:lnTo>
                    <a:lnTo>
                      <a:pt x="158" y="69"/>
                    </a:lnTo>
                    <a:lnTo>
                      <a:pt x="122" y="69"/>
                    </a:lnTo>
                    <a:lnTo>
                      <a:pt x="102" y="85"/>
                    </a:lnTo>
                    <a:lnTo>
                      <a:pt x="61" y="85"/>
                    </a:lnTo>
                    <a:lnTo>
                      <a:pt x="49" y="101"/>
                    </a:lnTo>
                    <a:lnTo>
                      <a:pt x="13" y="101"/>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79" name="Freeform 16"/>
              <p:cNvSpPr>
                <a:spLocks/>
              </p:cNvSpPr>
              <p:nvPr/>
            </p:nvSpPr>
            <p:spPr bwMode="auto">
              <a:xfrm>
                <a:off x="5450" y="1668"/>
                <a:ext cx="61" cy="73"/>
              </a:xfrm>
              <a:custGeom>
                <a:avLst/>
                <a:gdLst>
                  <a:gd name="T0" fmla="*/ 0 w 61"/>
                  <a:gd name="T1" fmla="*/ 0 h 73"/>
                  <a:gd name="T2" fmla="*/ 0 w 61"/>
                  <a:gd name="T3" fmla="*/ 73 h 73"/>
                  <a:gd name="T4" fmla="*/ 28 w 61"/>
                  <a:gd name="T5" fmla="*/ 73 h 73"/>
                  <a:gd name="T6" fmla="*/ 28 w 61"/>
                  <a:gd name="T7" fmla="*/ 32 h 73"/>
                  <a:gd name="T8" fmla="*/ 44 w 61"/>
                  <a:gd name="T9" fmla="*/ 45 h 73"/>
                  <a:gd name="T10" fmla="*/ 61 w 61"/>
                  <a:gd name="T11" fmla="*/ 28 h 73"/>
                  <a:gd name="T12" fmla="*/ 32 w 61"/>
                  <a:gd name="T13" fmla="*/ 0 h 73"/>
                  <a:gd name="T14" fmla="*/ 0 w 61"/>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73">
                    <a:moveTo>
                      <a:pt x="0" y="0"/>
                    </a:moveTo>
                    <a:lnTo>
                      <a:pt x="0" y="73"/>
                    </a:lnTo>
                    <a:lnTo>
                      <a:pt x="28" y="73"/>
                    </a:lnTo>
                    <a:lnTo>
                      <a:pt x="28" y="32"/>
                    </a:lnTo>
                    <a:lnTo>
                      <a:pt x="44" y="45"/>
                    </a:lnTo>
                    <a:lnTo>
                      <a:pt x="61" y="28"/>
                    </a:lnTo>
                    <a:lnTo>
                      <a:pt x="32" y="0"/>
                    </a:lnTo>
                    <a:lnTo>
                      <a:pt x="0" y="0"/>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80" name="Freeform 17"/>
              <p:cNvSpPr>
                <a:spLocks/>
              </p:cNvSpPr>
              <p:nvPr/>
            </p:nvSpPr>
            <p:spPr bwMode="auto">
              <a:xfrm>
                <a:off x="5320" y="1668"/>
                <a:ext cx="130" cy="142"/>
              </a:xfrm>
              <a:custGeom>
                <a:avLst/>
                <a:gdLst>
                  <a:gd name="T0" fmla="*/ 130 w 130"/>
                  <a:gd name="T1" fmla="*/ 73 h 142"/>
                  <a:gd name="T2" fmla="*/ 130 w 130"/>
                  <a:gd name="T3" fmla="*/ 0 h 142"/>
                  <a:gd name="T4" fmla="*/ 126 w 130"/>
                  <a:gd name="T5" fmla="*/ 0 h 142"/>
                  <a:gd name="T6" fmla="*/ 17 w 130"/>
                  <a:gd name="T7" fmla="*/ 0 h 142"/>
                  <a:gd name="T8" fmla="*/ 17 w 130"/>
                  <a:gd name="T9" fmla="*/ 109 h 142"/>
                  <a:gd name="T10" fmla="*/ 0 w 130"/>
                  <a:gd name="T11" fmla="*/ 126 h 142"/>
                  <a:gd name="T12" fmla="*/ 17 w 130"/>
                  <a:gd name="T13" fmla="*/ 142 h 142"/>
                  <a:gd name="T14" fmla="*/ 73 w 130"/>
                  <a:gd name="T15" fmla="*/ 73 h 142"/>
                  <a:gd name="T16" fmla="*/ 130 w 130"/>
                  <a:gd name="T17" fmla="*/ 7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42">
                    <a:moveTo>
                      <a:pt x="130" y="73"/>
                    </a:moveTo>
                    <a:lnTo>
                      <a:pt x="130" y="0"/>
                    </a:lnTo>
                    <a:lnTo>
                      <a:pt x="126" y="0"/>
                    </a:lnTo>
                    <a:lnTo>
                      <a:pt x="17" y="0"/>
                    </a:lnTo>
                    <a:lnTo>
                      <a:pt x="17" y="109"/>
                    </a:lnTo>
                    <a:lnTo>
                      <a:pt x="0" y="126"/>
                    </a:lnTo>
                    <a:lnTo>
                      <a:pt x="17" y="142"/>
                    </a:lnTo>
                    <a:lnTo>
                      <a:pt x="73" y="73"/>
                    </a:lnTo>
                    <a:lnTo>
                      <a:pt x="130" y="73"/>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81" name="Freeform 18"/>
              <p:cNvSpPr>
                <a:spLocks/>
              </p:cNvSpPr>
              <p:nvPr/>
            </p:nvSpPr>
            <p:spPr bwMode="auto">
              <a:xfrm>
                <a:off x="4916" y="1417"/>
                <a:ext cx="421" cy="413"/>
              </a:xfrm>
              <a:custGeom>
                <a:avLst/>
                <a:gdLst>
                  <a:gd name="T0" fmla="*/ 416 w 421"/>
                  <a:gd name="T1" fmla="*/ 389 h 413"/>
                  <a:gd name="T2" fmla="*/ 408 w 421"/>
                  <a:gd name="T3" fmla="*/ 397 h 413"/>
                  <a:gd name="T4" fmla="*/ 408 w 421"/>
                  <a:gd name="T5" fmla="*/ 413 h 413"/>
                  <a:gd name="T6" fmla="*/ 348 w 421"/>
                  <a:gd name="T7" fmla="*/ 405 h 413"/>
                  <a:gd name="T8" fmla="*/ 315 w 421"/>
                  <a:gd name="T9" fmla="*/ 389 h 413"/>
                  <a:gd name="T10" fmla="*/ 0 w 421"/>
                  <a:gd name="T11" fmla="*/ 389 h 413"/>
                  <a:gd name="T12" fmla="*/ 0 w 421"/>
                  <a:gd name="T13" fmla="*/ 364 h 413"/>
                  <a:gd name="T14" fmla="*/ 40 w 421"/>
                  <a:gd name="T15" fmla="*/ 320 h 413"/>
                  <a:gd name="T16" fmla="*/ 28 w 421"/>
                  <a:gd name="T17" fmla="*/ 304 h 413"/>
                  <a:gd name="T18" fmla="*/ 28 w 421"/>
                  <a:gd name="T19" fmla="*/ 279 h 413"/>
                  <a:gd name="T20" fmla="*/ 56 w 421"/>
                  <a:gd name="T21" fmla="*/ 251 h 413"/>
                  <a:gd name="T22" fmla="*/ 93 w 421"/>
                  <a:gd name="T23" fmla="*/ 251 h 413"/>
                  <a:gd name="T24" fmla="*/ 109 w 421"/>
                  <a:gd name="T25" fmla="*/ 263 h 413"/>
                  <a:gd name="T26" fmla="*/ 194 w 421"/>
                  <a:gd name="T27" fmla="*/ 219 h 413"/>
                  <a:gd name="T28" fmla="*/ 194 w 421"/>
                  <a:gd name="T29" fmla="*/ 142 h 413"/>
                  <a:gd name="T30" fmla="*/ 340 w 421"/>
                  <a:gd name="T31" fmla="*/ 0 h 413"/>
                  <a:gd name="T32" fmla="*/ 408 w 421"/>
                  <a:gd name="T33" fmla="*/ 0 h 413"/>
                  <a:gd name="T34" fmla="*/ 408 w 421"/>
                  <a:gd name="T35" fmla="*/ 206 h 413"/>
                  <a:gd name="T36" fmla="*/ 421 w 421"/>
                  <a:gd name="T37" fmla="*/ 227 h 413"/>
                  <a:gd name="T38" fmla="*/ 421 w 421"/>
                  <a:gd name="T39" fmla="*/ 360 h 413"/>
                  <a:gd name="T40" fmla="*/ 404 w 421"/>
                  <a:gd name="T41" fmla="*/ 377 h 413"/>
                  <a:gd name="T42" fmla="*/ 416 w 421"/>
                  <a:gd name="T43" fmla="*/ 389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1" h="413">
                    <a:moveTo>
                      <a:pt x="416" y="389"/>
                    </a:moveTo>
                    <a:lnTo>
                      <a:pt x="408" y="397"/>
                    </a:lnTo>
                    <a:lnTo>
                      <a:pt x="408" y="413"/>
                    </a:lnTo>
                    <a:lnTo>
                      <a:pt x="348" y="405"/>
                    </a:lnTo>
                    <a:lnTo>
                      <a:pt x="315" y="389"/>
                    </a:lnTo>
                    <a:lnTo>
                      <a:pt x="0" y="389"/>
                    </a:lnTo>
                    <a:lnTo>
                      <a:pt x="0" y="364"/>
                    </a:lnTo>
                    <a:lnTo>
                      <a:pt x="40" y="320"/>
                    </a:lnTo>
                    <a:lnTo>
                      <a:pt x="28" y="304"/>
                    </a:lnTo>
                    <a:lnTo>
                      <a:pt x="28" y="279"/>
                    </a:lnTo>
                    <a:lnTo>
                      <a:pt x="56" y="251"/>
                    </a:lnTo>
                    <a:lnTo>
                      <a:pt x="93" y="251"/>
                    </a:lnTo>
                    <a:lnTo>
                      <a:pt x="109" y="263"/>
                    </a:lnTo>
                    <a:lnTo>
                      <a:pt x="194" y="219"/>
                    </a:lnTo>
                    <a:lnTo>
                      <a:pt x="194" y="142"/>
                    </a:lnTo>
                    <a:lnTo>
                      <a:pt x="340" y="0"/>
                    </a:lnTo>
                    <a:lnTo>
                      <a:pt x="408" y="0"/>
                    </a:lnTo>
                    <a:lnTo>
                      <a:pt x="408" y="206"/>
                    </a:lnTo>
                    <a:lnTo>
                      <a:pt x="421" y="227"/>
                    </a:lnTo>
                    <a:lnTo>
                      <a:pt x="421" y="360"/>
                    </a:lnTo>
                    <a:lnTo>
                      <a:pt x="404" y="377"/>
                    </a:lnTo>
                    <a:lnTo>
                      <a:pt x="416" y="389"/>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82" name="Freeform 19"/>
              <p:cNvSpPr>
                <a:spLocks/>
              </p:cNvSpPr>
              <p:nvPr/>
            </p:nvSpPr>
            <p:spPr bwMode="auto">
              <a:xfrm>
                <a:off x="5324" y="1773"/>
                <a:ext cx="118" cy="77"/>
              </a:xfrm>
              <a:custGeom>
                <a:avLst/>
                <a:gdLst>
                  <a:gd name="T0" fmla="*/ 13 w 118"/>
                  <a:gd name="T1" fmla="*/ 53 h 77"/>
                  <a:gd name="T2" fmla="*/ 0 w 118"/>
                  <a:gd name="T3" fmla="*/ 65 h 77"/>
                  <a:gd name="T4" fmla="*/ 0 w 118"/>
                  <a:gd name="T5" fmla="*/ 77 h 77"/>
                  <a:gd name="T6" fmla="*/ 53 w 118"/>
                  <a:gd name="T7" fmla="*/ 77 h 77"/>
                  <a:gd name="T8" fmla="*/ 118 w 118"/>
                  <a:gd name="T9" fmla="*/ 12 h 77"/>
                  <a:gd name="T10" fmla="*/ 106 w 118"/>
                  <a:gd name="T11" fmla="*/ 0 h 77"/>
                  <a:gd name="T12" fmla="*/ 97 w 118"/>
                  <a:gd name="T13" fmla="*/ 12 h 77"/>
                  <a:gd name="T14" fmla="*/ 81 w 118"/>
                  <a:gd name="T15" fmla="*/ 12 h 77"/>
                  <a:gd name="T16" fmla="*/ 65 w 118"/>
                  <a:gd name="T17" fmla="*/ 29 h 77"/>
                  <a:gd name="T18" fmla="*/ 45 w 118"/>
                  <a:gd name="T19" fmla="*/ 29 h 77"/>
                  <a:gd name="T20" fmla="*/ 21 w 118"/>
                  <a:gd name="T21" fmla="*/ 53 h 77"/>
                  <a:gd name="T22" fmla="*/ 13 w 118"/>
                  <a:gd name="T23"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77">
                    <a:moveTo>
                      <a:pt x="13" y="53"/>
                    </a:moveTo>
                    <a:lnTo>
                      <a:pt x="0" y="65"/>
                    </a:lnTo>
                    <a:lnTo>
                      <a:pt x="0" y="77"/>
                    </a:lnTo>
                    <a:lnTo>
                      <a:pt x="53" y="77"/>
                    </a:lnTo>
                    <a:lnTo>
                      <a:pt x="118" y="12"/>
                    </a:lnTo>
                    <a:lnTo>
                      <a:pt x="106" y="0"/>
                    </a:lnTo>
                    <a:lnTo>
                      <a:pt x="97" y="12"/>
                    </a:lnTo>
                    <a:lnTo>
                      <a:pt x="81" y="12"/>
                    </a:lnTo>
                    <a:lnTo>
                      <a:pt x="65" y="29"/>
                    </a:lnTo>
                    <a:lnTo>
                      <a:pt x="45" y="29"/>
                    </a:lnTo>
                    <a:lnTo>
                      <a:pt x="21" y="53"/>
                    </a:lnTo>
                    <a:lnTo>
                      <a:pt x="13" y="53"/>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83" name="Freeform 20"/>
              <p:cNvSpPr>
                <a:spLocks/>
              </p:cNvSpPr>
              <p:nvPr/>
            </p:nvSpPr>
            <p:spPr bwMode="auto">
              <a:xfrm>
                <a:off x="5247" y="1822"/>
                <a:ext cx="94" cy="194"/>
              </a:xfrm>
              <a:custGeom>
                <a:avLst/>
                <a:gdLst>
                  <a:gd name="T0" fmla="*/ 77 w 94"/>
                  <a:gd name="T1" fmla="*/ 8 h 194"/>
                  <a:gd name="T2" fmla="*/ 77 w 94"/>
                  <a:gd name="T3" fmla="*/ 28 h 194"/>
                  <a:gd name="T4" fmla="*/ 77 w 94"/>
                  <a:gd name="T5" fmla="*/ 28 h 194"/>
                  <a:gd name="T6" fmla="*/ 77 w 94"/>
                  <a:gd name="T7" fmla="*/ 36 h 194"/>
                  <a:gd name="T8" fmla="*/ 65 w 94"/>
                  <a:gd name="T9" fmla="*/ 44 h 194"/>
                  <a:gd name="T10" fmla="*/ 65 w 94"/>
                  <a:gd name="T11" fmla="*/ 53 h 194"/>
                  <a:gd name="T12" fmla="*/ 94 w 94"/>
                  <a:gd name="T13" fmla="*/ 53 h 194"/>
                  <a:gd name="T14" fmla="*/ 94 w 94"/>
                  <a:gd name="T15" fmla="*/ 138 h 194"/>
                  <a:gd name="T16" fmla="*/ 65 w 94"/>
                  <a:gd name="T17" fmla="*/ 174 h 194"/>
                  <a:gd name="T18" fmla="*/ 65 w 94"/>
                  <a:gd name="T19" fmla="*/ 194 h 194"/>
                  <a:gd name="T20" fmla="*/ 9 w 94"/>
                  <a:gd name="T21" fmla="*/ 129 h 194"/>
                  <a:gd name="T22" fmla="*/ 21 w 94"/>
                  <a:gd name="T23" fmla="*/ 129 h 194"/>
                  <a:gd name="T24" fmla="*/ 49 w 94"/>
                  <a:gd name="T25" fmla="*/ 101 h 194"/>
                  <a:gd name="T26" fmla="*/ 13 w 94"/>
                  <a:gd name="T27" fmla="*/ 65 h 194"/>
                  <a:gd name="T28" fmla="*/ 13 w 94"/>
                  <a:gd name="T29" fmla="*/ 57 h 194"/>
                  <a:gd name="T30" fmla="*/ 0 w 94"/>
                  <a:gd name="T31" fmla="*/ 57 h 194"/>
                  <a:gd name="T32" fmla="*/ 0 w 94"/>
                  <a:gd name="T33" fmla="*/ 16 h 194"/>
                  <a:gd name="T34" fmla="*/ 17 w 94"/>
                  <a:gd name="T35" fmla="*/ 0 h 194"/>
                  <a:gd name="T36" fmla="*/ 77 w 94"/>
                  <a:gd name="T37" fmla="*/ 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194">
                    <a:moveTo>
                      <a:pt x="77" y="8"/>
                    </a:moveTo>
                    <a:lnTo>
                      <a:pt x="77" y="28"/>
                    </a:lnTo>
                    <a:lnTo>
                      <a:pt x="77" y="28"/>
                    </a:lnTo>
                    <a:lnTo>
                      <a:pt x="77" y="36"/>
                    </a:lnTo>
                    <a:lnTo>
                      <a:pt x="65" y="44"/>
                    </a:lnTo>
                    <a:lnTo>
                      <a:pt x="65" y="53"/>
                    </a:lnTo>
                    <a:lnTo>
                      <a:pt x="94" y="53"/>
                    </a:lnTo>
                    <a:lnTo>
                      <a:pt x="94" y="138"/>
                    </a:lnTo>
                    <a:lnTo>
                      <a:pt x="65" y="174"/>
                    </a:lnTo>
                    <a:lnTo>
                      <a:pt x="65" y="194"/>
                    </a:lnTo>
                    <a:lnTo>
                      <a:pt x="9" y="129"/>
                    </a:lnTo>
                    <a:lnTo>
                      <a:pt x="21" y="129"/>
                    </a:lnTo>
                    <a:lnTo>
                      <a:pt x="49" y="101"/>
                    </a:lnTo>
                    <a:lnTo>
                      <a:pt x="13" y="65"/>
                    </a:lnTo>
                    <a:lnTo>
                      <a:pt x="13" y="57"/>
                    </a:lnTo>
                    <a:lnTo>
                      <a:pt x="0" y="57"/>
                    </a:lnTo>
                    <a:lnTo>
                      <a:pt x="0" y="16"/>
                    </a:lnTo>
                    <a:lnTo>
                      <a:pt x="17" y="0"/>
                    </a:lnTo>
                    <a:lnTo>
                      <a:pt x="77" y="8"/>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84" name="Freeform 21"/>
              <p:cNvSpPr>
                <a:spLocks/>
              </p:cNvSpPr>
              <p:nvPr/>
            </p:nvSpPr>
            <p:spPr bwMode="auto">
              <a:xfrm>
                <a:off x="4891" y="1781"/>
                <a:ext cx="405" cy="203"/>
              </a:xfrm>
              <a:custGeom>
                <a:avLst/>
                <a:gdLst>
                  <a:gd name="T0" fmla="*/ 0 w 405"/>
                  <a:gd name="T1" fmla="*/ 25 h 203"/>
                  <a:gd name="T2" fmla="*/ 25 w 405"/>
                  <a:gd name="T3" fmla="*/ 0 h 203"/>
                  <a:gd name="T4" fmla="*/ 25 w 405"/>
                  <a:gd name="T5" fmla="*/ 25 h 203"/>
                  <a:gd name="T6" fmla="*/ 340 w 405"/>
                  <a:gd name="T7" fmla="*/ 25 h 203"/>
                  <a:gd name="T8" fmla="*/ 373 w 405"/>
                  <a:gd name="T9" fmla="*/ 41 h 203"/>
                  <a:gd name="T10" fmla="*/ 361 w 405"/>
                  <a:gd name="T11" fmla="*/ 57 h 203"/>
                  <a:gd name="T12" fmla="*/ 361 w 405"/>
                  <a:gd name="T13" fmla="*/ 98 h 203"/>
                  <a:gd name="T14" fmla="*/ 369 w 405"/>
                  <a:gd name="T15" fmla="*/ 98 h 203"/>
                  <a:gd name="T16" fmla="*/ 369 w 405"/>
                  <a:gd name="T17" fmla="*/ 106 h 203"/>
                  <a:gd name="T18" fmla="*/ 405 w 405"/>
                  <a:gd name="T19" fmla="*/ 142 h 203"/>
                  <a:gd name="T20" fmla="*/ 377 w 405"/>
                  <a:gd name="T21" fmla="*/ 170 h 203"/>
                  <a:gd name="T22" fmla="*/ 356 w 405"/>
                  <a:gd name="T23" fmla="*/ 170 h 203"/>
                  <a:gd name="T24" fmla="*/ 336 w 405"/>
                  <a:gd name="T25" fmla="*/ 199 h 203"/>
                  <a:gd name="T26" fmla="*/ 0 w 405"/>
                  <a:gd name="T27" fmla="*/ 203 h 203"/>
                  <a:gd name="T28" fmla="*/ 0 w 405"/>
                  <a:gd name="T29" fmla="*/ 2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5" h="203">
                    <a:moveTo>
                      <a:pt x="0" y="25"/>
                    </a:moveTo>
                    <a:lnTo>
                      <a:pt x="25" y="0"/>
                    </a:lnTo>
                    <a:lnTo>
                      <a:pt x="25" y="25"/>
                    </a:lnTo>
                    <a:lnTo>
                      <a:pt x="340" y="25"/>
                    </a:lnTo>
                    <a:lnTo>
                      <a:pt x="373" y="41"/>
                    </a:lnTo>
                    <a:lnTo>
                      <a:pt x="361" y="57"/>
                    </a:lnTo>
                    <a:lnTo>
                      <a:pt x="361" y="98"/>
                    </a:lnTo>
                    <a:lnTo>
                      <a:pt x="369" y="98"/>
                    </a:lnTo>
                    <a:lnTo>
                      <a:pt x="369" y="106"/>
                    </a:lnTo>
                    <a:lnTo>
                      <a:pt x="405" y="142"/>
                    </a:lnTo>
                    <a:lnTo>
                      <a:pt x="377" y="170"/>
                    </a:lnTo>
                    <a:lnTo>
                      <a:pt x="356" y="170"/>
                    </a:lnTo>
                    <a:lnTo>
                      <a:pt x="336" y="199"/>
                    </a:lnTo>
                    <a:lnTo>
                      <a:pt x="0" y="203"/>
                    </a:lnTo>
                    <a:lnTo>
                      <a:pt x="0" y="25"/>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85" name="Freeform 22"/>
              <p:cNvSpPr>
                <a:spLocks/>
              </p:cNvSpPr>
              <p:nvPr/>
            </p:nvSpPr>
            <p:spPr bwMode="auto">
              <a:xfrm>
                <a:off x="5231" y="1951"/>
                <a:ext cx="77" cy="114"/>
              </a:xfrm>
              <a:custGeom>
                <a:avLst/>
                <a:gdLst>
                  <a:gd name="T0" fmla="*/ 25 w 77"/>
                  <a:gd name="T1" fmla="*/ 37 h 114"/>
                  <a:gd name="T2" fmla="*/ 65 w 77"/>
                  <a:gd name="T3" fmla="*/ 81 h 114"/>
                  <a:gd name="T4" fmla="*/ 77 w 77"/>
                  <a:gd name="T5" fmla="*/ 81 h 114"/>
                  <a:gd name="T6" fmla="*/ 77 w 77"/>
                  <a:gd name="T7" fmla="*/ 114 h 114"/>
                  <a:gd name="T8" fmla="*/ 37 w 77"/>
                  <a:gd name="T9" fmla="*/ 114 h 114"/>
                  <a:gd name="T10" fmla="*/ 0 w 77"/>
                  <a:gd name="T11" fmla="*/ 29 h 114"/>
                  <a:gd name="T12" fmla="*/ 16 w 77"/>
                  <a:gd name="T13" fmla="*/ 0 h 114"/>
                  <a:gd name="T14" fmla="*/ 25 w 77"/>
                  <a:gd name="T15" fmla="*/ 0 h 114"/>
                  <a:gd name="T16" fmla="*/ 25 w 77"/>
                  <a:gd name="T17" fmla="*/ 3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14">
                    <a:moveTo>
                      <a:pt x="25" y="37"/>
                    </a:moveTo>
                    <a:lnTo>
                      <a:pt x="65" y="81"/>
                    </a:lnTo>
                    <a:lnTo>
                      <a:pt x="77" y="81"/>
                    </a:lnTo>
                    <a:lnTo>
                      <a:pt x="77" y="114"/>
                    </a:lnTo>
                    <a:lnTo>
                      <a:pt x="37" y="114"/>
                    </a:lnTo>
                    <a:lnTo>
                      <a:pt x="0" y="29"/>
                    </a:lnTo>
                    <a:lnTo>
                      <a:pt x="16" y="0"/>
                    </a:lnTo>
                    <a:lnTo>
                      <a:pt x="25" y="0"/>
                    </a:lnTo>
                    <a:lnTo>
                      <a:pt x="25" y="37"/>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86" name="Freeform 23"/>
              <p:cNvSpPr>
                <a:spLocks/>
              </p:cNvSpPr>
              <p:nvPr/>
            </p:nvSpPr>
            <p:spPr bwMode="auto">
              <a:xfrm>
                <a:off x="4980" y="1980"/>
                <a:ext cx="348" cy="154"/>
              </a:xfrm>
              <a:custGeom>
                <a:avLst/>
                <a:gdLst>
                  <a:gd name="T0" fmla="*/ 348 w 348"/>
                  <a:gd name="T1" fmla="*/ 85 h 154"/>
                  <a:gd name="T2" fmla="*/ 348 w 348"/>
                  <a:gd name="T3" fmla="*/ 117 h 154"/>
                  <a:gd name="T4" fmla="*/ 332 w 348"/>
                  <a:gd name="T5" fmla="*/ 133 h 154"/>
                  <a:gd name="T6" fmla="*/ 304 w 348"/>
                  <a:gd name="T7" fmla="*/ 133 h 154"/>
                  <a:gd name="T8" fmla="*/ 288 w 348"/>
                  <a:gd name="T9" fmla="*/ 150 h 154"/>
                  <a:gd name="T10" fmla="*/ 288 w 348"/>
                  <a:gd name="T11" fmla="*/ 113 h 154"/>
                  <a:gd name="T12" fmla="*/ 267 w 348"/>
                  <a:gd name="T13" fmla="*/ 113 h 154"/>
                  <a:gd name="T14" fmla="*/ 247 w 348"/>
                  <a:gd name="T15" fmla="*/ 93 h 154"/>
                  <a:gd name="T16" fmla="*/ 247 w 348"/>
                  <a:gd name="T17" fmla="*/ 65 h 154"/>
                  <a:gd name="T18" fmla="*/ 235 w 348"/>
                  <a:gd name="T19" fmla="*/ 52 h 154"/>
                  <a:gd name="T20" fmla="*/ 235 w 348"/>
                  <a:gd name="T21" fmla="*/ 40 h 154"/>
                  <a:gd name="T22" fmla="*/ 247 w 348"/>
                  <a:gd name="T23" fmla="*/ 28 h 154"/>
                  <a:gd name="T24" fmla="*/ 239 w 348"/>
                  <a:gd name="T25" fmla="*/ 20 h 154"/>
                  <a:gd name="T26" fmla="*/ 223 w 348"/>
                  <a:gd name="T27" fmla="*/ 36 h 154"/>
                  <a:gd name="T28" fmla="*/ 223 w 348"/>
                  <a:gd name="T29" fmla="*/ 97 h 154"/>
                  <a:gd name="T30" fmla="*/ 255 w 348"/>
                  <a:gd name="T31" fmla="*/ 133 h 154"/>
                  <a:gd name="T32" fmla="*/ 255 w 348"/>
                  <a:gd name="T33" fmla="*/ 154 h 154"/>
                  <a:gd name="T34" fmla="*/ 247 w 348"/>
                  <a:gd name="T35" fmla="*/ 142 h 154"/>
                  <a:gd name="T36" fmla="*/ 178 w 348"/>
                  <a:gd name="T37" fmla="*/ 142 h 154"/>
                  <a:gd name="T38" fmla="*/ 178 w 348"/>
                  <a:gd name="T39" fmla="*/ 117 h 154"/>
                  <a:gd name="T40" fmla="*/ 195 w 348"/>
                  <a:gd name="T41" fmla="*/ 101 h 154"/>
                  <a:gd name="T42" fmla="*/ 174 w 348"/>
                  <a:gd name="T43" fmla="*/ 81 h 154"/>
                  <a:gd name="T44" fmla="*/ 150 w 348"/>
                  <a:gd name="T45" fmla="*/ 81 h 154"/>
                  <a:gd name="T46" fmla="*/ 150 w 348"/>
                  <a:gd name="T47" fmla="*/ 61 h 154"/>
                  <a:gd name="T48" fmla="*/ 134 w 348"/>
                  <a:gd name="T49" fmla="*/ 61 h 154"/>
                  <a:gd name="T50" fmla="*/ 134 w 348"/>
                  <a:gd name="T51" fmla="*/ 36 h 154"/>
                  <a:gd name="T52" fmla="*/ 33 w 348"/>
                  <a:gd name="T53" fmla="*/ 52 h 154"/>
                  <a:gd name="T54" fmla="*/ 0 w 348"/>
                  <a:gd name="T55" fmla="*/ 105 h 154"/>
                  <a:gd name="T56" fmla="*/ 0 w 348"/>
                  <a:gd name="T57" fmla="*/ 4 h 154"/>
                  <a:gd name="T58" fmla="*/ 251 w 348"/>
                  <a:gd name="T59" fmla="*/ 0 h 154"/>
                  <a:gd name="T60" fmla="*/ 288 w 348"/>
                  <a:gd name="T61" fmla="*/ 85 h 154"/>
                  <a:gd name="T62" fmla="*/ 348 w 348"/>
                  <a:gd name="T63" fmla="*/ 8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154">
                    <a:moveTo>
                      <a:pt x="348" y="85"/>
                    </a:moveTo>
                    <a:lnTo>
                      <a:pt x="348" y="117"/>
                    </a:lnTo>
                    <a:lnTo>
                      <a:pt x="332" y="133"/>
                    </a:lnTo>
                    <a:lnTo>
                      <a:pt x="304" y="133"/>
                    </a:lnTo>
                    <a:lnTo>
                      <a:pt x="288" y="150"/>
                    </a:lnTo>
                    <a:lnTo>
                      <a:pt x="288" y="113"/>
                    </a:lnTo>
                    <a:lnTo>
                      <a:pt x="267" y="113"/>
                    </a:lnTo>
                    <a:lnTo>
                      <a:pt x="247" y="93"/>
                    </a:lnTo>
                    <a:lnTo>
                      <a:pt x="247" y="65"/>
                    </a:lnTo>
                    <a:lnTo>
                      <a:pt x="235" y="52"/>
                    </a:lnTo>
                    <a:lnTo>
                      <a:pt x="235" y="40"/>
                    </a:lnTo>
                    <a:lnTo>
                      <a:pt x="247" y="28"/>
                    </a:lnTo>
                    <a:lnTo>
                      <a:pt x="239" y="20"/>
                    </a:lnTo>
                    <a:lnTo>
                      <a:pt x="223" y="36"/>
                    </a:lnTo>
                    <a:lnTo>
                      <a:pt x="223" y="97"/>
                    </a:lnTo>
                    <a:lnTo>
                      <a:pt x="255" y="133"/>
                    </a:lnTo>
                    <a:lnTo>
                      <a:pt x="255" y="154"/>
                    </a:lnTo>
                    <a:lnTo>
                      <a:pt x="247" y="142"/>
                    </a:lnTo>
                    <a:lnTo>
                      <a:pt x="178" y="142"/>
                    </a:lnTo>
                    <a:lnTo>
                      <a:pt x="178" y="117"/>
                    </a:lnTo>
                    <a:lnTo>
                      <a:pt x="195" y="101"/>
                    </a:lnTo>
                    <a:lnTo>
                      <a:pt x="174" y="81"/>
                    </a:lnTo>
                    <a:lnTo>
                      <a:pt x="150" y="81"/>
                    </a:lnTo>
                    <a:lnTo>
                      <a:pt x="150" y="61"/>
                    </a:lnTo>
                    <a:lnTo>
                      <a:pt x="134" y="61"/>
                    </a:lnTo>
                    <a:lnTo>
                      <a:pt x="134" y="36"/>
                    </a:lnTo>
                    <a:lnTo>
                      <a:pt x="33" y="52"/>
                    </a:lnTo>
                    <a:lnTo>
                      <a:pt x="0" y="105"/>
                    </a:lnTo>
                    <a:lnTo>
                      <a:pt x="0" y="4"/>
                    </a:lnTo>
                    <a:lnTo>
                      <a:pt x="251" y="0"/>
                    </a:lnTo>
                    <a:lnTo>
                      <a:pt x="288" y="85"/>
                    </a:lnTo>
                    <a:lnTo>
                      <a:pt x="348" y="85"/>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87" name="Freeform 24"/>
              <p:cNvSpPr>
                <a:spLocks/>
              </p:cNvSpPr>
              <p:nvPr/>
            </p:nvSpPr>
            <p:spPr bwMode="auto">
              <a:xfrm>
                <a:off x="4770" y="2041"/>
                <a:ext cx="534" cy="311"/>
              </a:xfrm>
              <a:custGeom>
                <a:avLst/>
                <a:gdLst>
                  <a:gd name="T0" fmla="*/ 344 w 534"/>
                  <a:gd name="T1" fmla="*/ 0 h 311"/>
                  <a:gd name="T2" fmla="*/ 344 w 534"/>
                  <a:gd name="T3" fmla="*/ 24 h 311"/>
                  <a:gd name="T4" fmla="*/ 328 w 534"/>
                  <a:gd name="T5" fmla="*/ 8 h 311"/>
                  <a:gd name="T6" fmla="*/ 303 w 534"/>
                  <a:gd name="T7" fmla="*/ 8 h 311"/>
                  <a:gd name="T8" fmla="*/ 303 w 534"/>
                  <a:gd name="T9" fmla="*/ 28 h 311"/>
                  <a:gd name="T10" fmla="*/ 267 w 534"/>
                  <a:gd name="T11" fmla="*/ 64 h 311"/>
                  <a:gd name="T12" fmla="*/ 267 w 534"/>
                  <a:gd name="T13" fmla="*/ 89 h 311"/>
                  <a:gd name="T14" fmla="*/ 239 w 534"/>
                  <a:gd name="T15" fmla="*/ 121 h 311"/>
                  <a:gd name="T16" fmla="*/ 218 w 534"/>
                  <a:gd name="T17" fmla="*/ 101 h 311"/>
                  <a:gd name="T18" fmla="*/ 218 w 534"/>
                  <a:gd name="T19" fmla="*/ 182 h 311"/>
                  <a:gd name="T20" fmla="*/ 146 w 534"/>
                  <a:gd name="T21" fmla="*/ 255 h 311"/>
                  <a:gd name="T22" fmla="*/ 117 w 534"/>
                  <a:gd name="T23" fmla="*/ 242 h 311"/>
                  <a:gd name="T24" fmla="*/ 117 w 534"/>
                  <a:gd name="T25" fmla="*/ 255 h 311"/>
                  <a:gd name="T26" fmla="*/ 77 w 534"/>
                  <a:gd name="T27" fmla="*/ 234 h 311"/>
                  <a:gd name="T28" fmla="*/ 0 w 534"/>
                  <a:gd name="T29" fmla="*/ 311 h 311"/>
                  <a:gd name="T30" fmla="*/ 530 w 534"/>
                  <a:gd name="T31" fmla="*/ 303 h 311"/>
                  <a:gd name="T32" fmla="*/ 534 w 534"/>
                  <a:gd name="T33" fmla="*/ 271 h 311"/>
                  <a:gd name="T34" fmla="*/ 490 w 534"/>
                  <a:gd name="T35" fmla="*/ 267 h 311"/>
                  <a:gd name="T36" fmla="*/ 498 w 534"/>
                  <a:gd name="T37" fmla="*/ 230 h 311"/>
                  <a:gd name="T38" fmla="*/ 510 w 534"/>
                  <a:gd name="T39" fmla="*/ 234 h 311"/>
                  <a:gd name="T40" fmla="*/ 498 w 534"/>
                  <a:gd name="T41" fmla="*/ 206 h 311"/>
                  <a:gd name="T42" fmla="*/ 506 w 534"/>
                  <a:gd name="T43" fmla="*/ 182 h 311"/>
                  <a:gd name="T44" fmla="*/ 473 w 534"/>
                  <a:gd name="T45" fmla="*/ 157 h 311"/>
                  <a:gd name="T46" fmla="*/ 490 w 534"/>
                  <a:gd name="T47" fmla="*/ 157 h 311"/>
                  <a:gd name="T48" fmla="*/ 490 w 534"/>
                  <a:gd name="T49" fmla="*/ 141 h 311"/>
                  <a:gd name="T50" fmla="*/ 469 w 534"/>
                  <a:gd name="T51" fmla="*/ 141 h 311"/>
                  <a:gd name="T52" fmla="*/ 469 w 534"/>
                  <a:gd name="T53" fmla="*/ 129 h 311"/>
                  <a:gd name="T54" fmla="*/ 482 w 534"/>
                  <a:gd name="T55" fmla="*/ 129 h 311"/>
                  <a:gd name="T56" fmla="*/ 482 w 534"/>
                  <a:gd name="T57" fmla="*/ 105 h 311"/>
                  <a:gd name="T58" fmla="*/ 457 w 534"/>
                  <a:gd name="T59" fmla="*/ 81 h 311"/>
                  <a:gd name="T60" fmla="*/ 388 w 534"/>
                  <a:gd name="T61" fmla="*/ 81 h 311"/>
                  <a:gd name="T62" fmla="*/ 388 w 534"/>
                  <a:gd name="T63" fmla="*/ 56 h 311"/>
                  <a:gd name="T64" fmla="*/ 405 w 534"/>
                  <a:gd name="T65" fmla="*/ 40 h 311"/>
                  <a:gd name="T66" fmla="*/ 384 w 534"/>
                  <a:gd name="T67" fmla="*/ 20 h 311"/>
                  <a:gd name="T68" fmla="*/ 360 w 534"/>
                  <a:gd name="T69" fmla="*/ 20 h 311"/>
                  <a:gd name="T70" fmla="*/ 360 w 534"/>
                  <a:gd name="T71" fmla="*/ 0 h 311"/>
                  <a:gd name="T72" fmla="*/ 344 w 534"/>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311">
                    <a:moveTo>
                      <a:pt x="344" y="0"/>
                    </a:moveTo>
                    <a:lnTo>
                      <a:pt x="344" y="24"/>
                    </a:lnTo>
                    <a:lnTo>
                      <a:pt x="328" y="8"/>
                    </a:lnTo>
                    <a:lnTo>
                      <a:pt x="303" y="8"/>
                    </a:lnTo>
                    <a:lnTo>
                      <a:pt x="303" y="28"/>
                    </a:lnTo>
                    <a:lnTo>
                      <a:pt x="267" y="64"/>
                    </a:lnTo>
                    <a:lnTo>
                      <a:pt x="267" y="89"/>
                    </a:lnTo>
                    <a:lnTo>
                      <a:pt x="239" y="121"/>
                    </a:lnTo>
                    <a:lnTo>
                      <a:pt x="218" y="101"/>
                    </a:lnTo>
                    <a:lnTo>
                      <a:pt x="218" y="182"/>
                    </a:lnTo>
                    <a:lnTo>
                      <a:pt x="146" y="255"/>
                    </a:lnTo>
                    <a:lnTo>
                      <a:pt x="117" y="242"/>
                    </a:lnTo>
                    <a:lnTo>
                      <a:pt x="117" y="255"/>
                    </a:lnTo>
                    <a:lnTo>
                      <a:pt x="77" y="234"/>
                    </a:lnTo>
                    <a:lnTo>
                      <a:pt x="0" y="311"/>
                    </a:lnTo>
                    <a:lnTo>
                      <a:pt x="530" y="303"/>
                    </a:lnTo>
                    <a:lnTo>
                      <a:pt x="534" y="271"/>
                    </a:lnTo>
                    <a:lnTo>
                      <a:pt x="490" y="267"/>
                    </a:lnTo>
                    <a:lnTo>
                      <a:pt x="498" y="230"/>
                    </a:lnTo>
                    <a:lnTo>
                      <a:pt x="510" y="234"/>
                    </a:lnTo>
                    <a:lnTo>
                      <a:pt x="498" y="206"/>
                    </a:lnTo>
                    <a:lnTo>
                      <a:pt x="506" y="182"/>
                    </a:lnTo>
                    <a:lnTo>
                      <a:pt x="473" y="157"/>
                    </a:lnTo>
                    <a:lnTo>
                      <a:pt x="490" y="157"/>
                    </a:lnTo>
                    <a:lnTo>
                      <a:pt x="490" y="141"/>
                    </a:lnTo>
                    <a:lnTo>
                      <a:pt x="469" y="141"/>
                    </a:lnTo>
                    <a:lnTo>
                      <a:pt x="469" y="129"/>
                    </a:lnTo>
                    <a:lnTo>
                      <a:pt x="482" y="129"/>
                    </a:lnTo>
                    <a:lnTo>
                      <a:pt x="482" y="105"/>
                    </a:lnTo>
                    <a:lnTo>
                      <a:pt x="457" y="81"/>
                    </a:lnTo>
                    <a:lnTo>
                      <a:pt x="388" y="81"/>
                    </a:lnTo>
                    <a:lnTo>
                      <a:pt x="388" y="56"/>
                    </a:lnTo>
                    <a:lnTo>
                      <a:pt x="405" y="40"/>
                    </a:lnTo>
                    <a:lnTo>
                      <a:pt x="384" y="20"/>
                    </a:lnTo>
                    <a:lnTo>
                      <a:pt x="360" y="20"/>
                    </a:lnTo>
                    <a:lnTo>
                      <a:pt x="360" y="0"/>
                    </a:lnTo>
                    <a:lnTo>
                      <a:pt x="344" y="0"/>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88" name="Freeform 25"/>
              <p:cNvSpPr>
                <a:spLocks/>
              </p:cNvSpPr>
              <p:nvPr/>
            </p:nvSpPr>
            <p:spPr bwMode="auto">
              <a:xfrm>
                <a:off x="4794" y="1984"/>
                <a:ext cx="320" cy="312"/>
              </a:xfrm>
              <a:custGeom>
                <a:avLst/>
                <a:gdLst>
                  <a:gd name="T0" fmla="*/ 0 w 320"/>
                  <a:gd name="T1" fmla="*/ 227 h 312"/>
                  <a:gd name="T2" fmla="*/ 24 w 320"/>
                  <a:gd name="T3" fmla="*/ 202 h 312"/>
                  <a:gd name="T4" fmla="*/ 24 w 320"/>
                  <a:gd name="T5" fmla="*/ 154 h 312"/>
                  <a:gd name="T6" fmla="*/ 37 w 320"/>
                  <a:gd name="T7" fmla="*/ 170 h 312"/>
                  <a:gd name="T8" fmla="*/ 37 w 320"/>
                  <a:gd name="T9" fmla="*/ 129 h 312"/>
                  <a:gd name="T10" fmla="*/ 57 w 320"/>
                  <a:gd name="T11" fmla="*/ 109 h 312"/>
                  <a:gd name="T12" fmla="*/ 69 w 320"/>
                  <a:gd name="T13" fmla="*/ 109 h 312"/>
                  <a:gd name="T14" fmla="*/ 97 w 320"/>
                  <a:gd name="T15" fmla="*/ 81 h 312"/>
                  <a:gd name="T16" fmla="*/ 97 w 320"/>
                  <a:gd name="T17" fmla="*/ 0 h 312"/>
                  <a:gd name="T18" fmla="*/ 186 w 320"/>
                  <a:gd name="T19" fmla="*/ 0 h 312"/>
                  <a:gd name="T20" fmla="*/ 186 w 320"/>
                  <a:gd name="T21" fmla="*/ 101 h 312"/>
                  <a:gd name="T22" fmla="*/ 219 w 320"/>
                  <a:gd name="T23" fmla="*/ 48 h 312"/>
                  <a:gd name="T24" fmla="*/ 320 w 320"/>
                  <a:gd name="T25" fmla="*/ 32 h 312"/>
                  <a:gd name="T26" fmla="*/ 320 w 320"/>
                  <a:gd name="T27" fmla="*/ 81 h 312"/>
                  <a:gd name="T28" fmla="*/ 304 w 320"/>
                  <a:gd name="T29" fmla="*/ 65 h 312"/>
                  <a:gd name="T30" fmla="*/ 279 w 320"/>
                  <a:gd name="T31" fmla="*/ 65 h 312"/>
                  <a:gd name="T32" fmla="*/ 279 w 320"/>
                  <a:gd name="T33" fmla="*/ 85 h 312"/>
                  <a:gd name="T34" fmla="*/ 243 w 320"/>
                  <a:gd name="T35" fmla="*/ 121 h 312"/>
                  <a:gd name="T36" fmla="*/ 243 w 320"/>
                  <a:gd name="T37" fmla="*/ 146 h 312"/>
                  <a:gd name="T38" fmla="*/ 215 w 320"/>
                  <a:gd name="T39" fmla="*/ 178 h 312"/>
                  <a:gd name="T40" fmla="*/ 194 w 320"/>
                  <a:gd name="T41" fmla="*/ 158 h 312"/>
                  <a:gd name="T42" fmla="*/ 194 w 320"/>
                  <a:gd name="T43" fmla="*/ 239 h 312"/>
                  <a:gd name="T44" fmla="*/ 122 w 320"/>
                  <a:gd name="T45" fmla="*/ 312 h 312"/>
                  <a:gd name="T46" fmla="*/ 93 w 320"/>
                  <a:gd name="T47" fmla="*/ 299 h 312"/>
                  <a:gd name="T48" fmla="*/ 93 w 320"/>
                  <a:gd name="T49" fmla="*/ 312 h 312"/>
                  <a:gd name="T50" fmla="*/ 53 w 320"/>
                  <a:gd name="T51" fmla="*/ 291 h 312"/>
                  <a:gd name="T52" fmla="*/ 53 w 320"/>
                  <a:gd name="T53" fmla="*/ 283 h 312"/>
                  <a:gd name="T54" fmla="*/ 37 w 320"/>
                  <a:gd name="T55" fmla="*/ 283 h 312"/>
                  <a:gd name="T56" fmla="*/ 4 w 320"/>
                  <a:gd name="T57" fmla="*/ 251 h 312"/>
                  <a:gd name="T58" fmla="*/ 4 w 320"/>
                  <a:gd name="T59" fmla="*/ 231 h 312"/>
                  <a:gd name="T60" fmla="*/ 0 w 320"/>
                  <a:gd name="T61" fmla="*/ 22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0" h="312">
                    <a:moveTo>
                      <a:pt x="0" y="227"/>
                    </a:moveTo>
                    <a:lnTo>
                      <a:pt x="24" y="202"/>
                    </a:lnTo>
                    <a:lnTo>
                      <a:pt x="24" y="154"/>
                    </a:lnTo>
                    <a:lnTo>
                      <a:pt x="37" y="170"/>
                    </a:lnTo>
                    <a:lnTo>
                      <a:pt x="37" y="129"/>
                    </a:lnTo>
                    <a:lnTo>
                      <a:pt x="57" y="109"/>
                    </a:lnTo>
                    <a:lnTo>
                      <a:pt x="69" y="109"/>
                    </a:lnTo>
                    <a:lnTo>
                      <a:pt x="97" y="81"/>
                    </a:lnTo>
                    <a:lnTo>
                      <a:pt x="97" y="0"/>
                    </a:lnTo>
                    <a:lnTo>
                      <a:pt x="186" y="0"/>
                    </a:lnTo>
                    <a:lnTo>
                      <a:pt x="186" y="101"/>
                    </a:lnTo>
                    <a:lnTo>
                      <a:pt x="219" y="48"/>
                    </a:lnTo>
                    <a:lnTo>
                      <a:pt x="320" y="32"/>
                    </a:lnTo>
                    <a:lnTo>
                      <a:pt x="320" y="81"/>
                    </a:lnTo>
                    <a:lnTo>
                      <a:pt x="304" y="65"/>
                    </a:lnTo>
                    <a:lnTo>
                      <a:pt x="279" y="65"/>
                    </a:lnTo>
                    <a:lnTo>
                      <a:pt x="279" y="85"/>
                    </a:lnTo>
                    <a:lnTo>
                      <a:pt x="243" y="121"/>
                    </a:lnTo>
                    <a:lnTo>
                      <a:pt x="243" y="146"/>
                    </a:lnTo>
                    <a:lnTo>
                      <a:pt x="215" y="178"/>
                    </a:lnTo>
                    <a:lnTo>
                      <a:pt x="194" y="158"/>
                    </a:lnTo>
                    <a:lnTo>
                      <a:pt x="194" y="239"/>
                    </a:lnTo>
                    <a:lnTo>
                      <a:pt x="122" y="312"/>
                    </a:lnTo>
                    <a:lnTo>
                      <a:pt x="93" y="299"/>
                    </a:lnTo>
                    <a:lnTo>
                      <a:pt x="93" y="312"/>
                    </a:lnTo>
                    <a:lnTo>
                      <a:pt x="53" y="291"/>
                    </a:lnTo>
                    <a:lnTo>
                      <a:pt x="53" y="283"/>
                    </a:lnTo>
                    <a:lnTo>
                      <a:pt x="37" y="283"/>
                    </a:lnTo>
                    <a:lnTo>
                      <a:pt x="4" y="251"/>
                    </a:lnTo>
                    <a:lnTo>
                      <a:pt x="4" y="231"/>
                    </a:lnTo>
                    <a:lnTo>
                      <a:pt x="0" y="227"/>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89" name="Freeform 26"/>
              <p:cNvSpPr>
                <a:spLocks/>
              </p:cNvSpPr>
              <p:nvPr/>
            </p:nvSpPr>
            <p:spPr bwMode="auto">
              <a:xfrm>
                <a:off x="4612" y="1818"/>
                <a:ext cx="279" cy="393"/>
              </a:xfrm>
              <a:custGeom>
                <a:avLst/>
                <a:gdLst>
                  <a:gd name="T0" fmla="*/ 279 w 279"/>
                  <a:gd name="T1" fmla="*/ 0 h 393"/>
                  <a:gd name="T2" fmla="*/ 186 w 279"/>
                  <a:gd name="T3" fmla="*/ 93 h 393"/>
                  <a:gd name="T4" fmla="*/ 166 w 279"/>
                  <a:gd name="T5" fmla="*/ 93 h 393"/>
                  <a:gd name="T6" fmla="*/ 121 w 279"/>
                  <a:gd name="T7" fmla="*/ 133 h 393"/>
                  <a:gd name="T8" fmla="*/ 85 w 279"/>
                  <a:gd name="T9" fmla="*/ 105 h 393"/>
                  <a:gd name="T10" fmla="*/ 0 w 279"/>
                  <a:gd name="T11" fmla="*/ 105 h 393"/>
                  <a:gd name="T12" fmla="*/ 0 w 279"/>
                  <a:gd name="T13" fmla="*/ 352 h 393"/>
                  <a:gd name="T14" fmla="*/ 41 w 279"/>
                  <a:gd name="T15" fmla="*/ 352 h 393"/>
                  <a:gd name="T16" fmla="*/ 65 w 279"/>
                  <a:gd name="T17" fmla="*/ 376 h 393"/>
                  <a:gd name="T18" fmla="*/ 130 w 279"/>
                  <a:gd name="T19" fmla="*/ 376 h 393"/>
                  <a:gd name="T20" fmla="*/ 146 w 279"/>
                  <a:gd name="T21" fmla="*/ 356 h 393"/>
                  <a:gd name="T22" fmla="*/ 182 w 279"/>
                  <a:gd name="T23" fmla="*/ 393 h 393"/>
                  <a:gd name="T24" fmla="*/ 206 w 279"/>
                  <a:gd name="T25" fmla="*/ 368 h 393"/>
                  <a:gd name="T26" fmla="*/ 206 w 279"/>
                  <a:gd name="T27" fmla="*/ 320 h 393"/>
                  <a:gd name="T28" fmla="*/ 219 w 279"/>
                  <a:gd name="T29" fmla="*/ 336 h 393"/>
                  <a:gd name="T30" fmla="*/ 219 w 279"/>
                  <a:gd name="T31" fmla="*/ 295 h 393"/>
                  <a:gd name="T32" fmla="*/ 239 w 279"/>
                  <a:gd name="T33" fmla="*/ 275 h 393"/>
                  <a:gd name="T34" fmla="*/ 251 w 279"/>
                  <a:gd name="T35" fmla="*/ 275 h 393"/>
                  <a:gd name="T36" fmla="*/ 279 w 279"/>
                  <a:gd name="T37" fmla="*/ 247 h 393"/>
                  <a:gd name="T38" fmla="*/ 279 w 279"/>
                  <a:gd name="T39"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 h="393">
                    <a:moveTo>
                      <a:pt x="279" y="0"/>
                    </a:moveTo>
                    <a:lnTo>
                      <a:pt x="186" y="93"/>
                    </a:lnTo>
                    <a:lnTo>
                      <a:pt x="166" y="93"/>
                    </a:lnTo>
                    <a:lnTo>
                      <a:pt x="121" y="133"/>
                    </a:lnTo>
                    <a:lnTo>
                      <a:pt x="85" y="105"/>
                    </a:lnTo>
                    <a:lnTo>
                      <a:pt x="0" y="105"/>
                    </a:lnTo>
                    <a:lnTo>
                      <a:pt x="0" y="352"/>
                    </a:lnTo>
                    <a:lnTo>
                      <a:pt x="41" y="352"/>
                    </a:lnTo>
                    <a:lnTo>
                      <a:pt x="65" y="376"/>
                    </a:lnTo>
                    <a:lnTo>
                      <a:pt x="130" y="376"/>
                    </a:lnTo>
                    <a:lnTo>
                      <a:pt x="146" y="356"/>
                    </a:lnTo>
                    <a:lnTo>
                      <a:pt x="182" y="393"/>
                    </a:lnTo>
                    <a:lnTo>
                      <a:pt x="206" y="368"/>
                    </a:lnTo>
                    <a:lnTo>
                      <a:pt x="206" y="320"/>
                    </a:lnTo>
                    <a:lnTo>
                      <a:pt x="219" y="336"/>
                    </a:lnTo>
                    <a:lnTo>
                      <a:pt x="219" y="295"/>
                    </a:lnTo>
                    <a:lnTo>
                      <a:pt x="239" y="275"/>
                    </a:lnTo>
                    <a:lnTo>
                      <a:pt x="251" y="275"/>
                    </a:lnTo>
                    <a:lnTo>
                      <a:pt x="279" y="247"/>
                    </a:lnTo>
                    <a:lnTo>
                      <a:pt x="279" y="0"/>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90" name="Freeform 27"/>
              <p:cNvSpPr>
                <a:spLocks/>
              </p:cNvSpPr>
              <p:nvPr/>
            </p:nvSpPr>
            <p:spPr bwMode="auto">
              <a:xfrm>
                <a:off x="4381" y="1911"/>
                <a:ext cx="231" cy="344"/>
              </a:xfrm>
              <a:custGeom>
                <a:avLst/>
                <a:gdLst>
                  <a:gd name="T0" fmla="*/ 0 w 231"/>
                  <a:gd name="T1" fmla="*/ 344 h 344"/>
                  <a:gd name="T2" fmla="*/ 89 w 231"/>
                  <a:gd name="T3" fmla="*/ 344 h 344"/>
                  <a:gd name="T4" fmla="*/ 110 w 231"/>
                  <a:gd name="T5" fmla="*/ 324 h 344"/>
                  <a:gd name="T6" fmla="*/ 146 w 231"/>
                  <a:gd name="T7" fmla="*/ 324 h 344"/>
                  <a:gd name="T8" fmla="*/ 207 w 231"/>
                  <a:gd name="T9" fmla="*/ 259 h 344"/>
                  <a:gd name="T10" fmla="*/ 231 w 231"/>
                  <a:gd name="T11" fmla="*/ 259 h 344"/>
                  <a:gd name="T12" fmla="*/ 231 w 231"/>
                  <a:gd name="T13" fmla="*/ 0 h 344"/>
                  <a:gd name="T14" fmla="*/ 53 w 231"/>
                  <a:gd name="T15" fmla="*/ 0 h 344"/>
                  <a:gd name="T16" fmla="*/ 53 w 231"/>
                  <a:gd name="T17" fmla="*/ 275 h 344"/>
                  <a:gd name="T18" fmla="*/ 0 w 231"/>
                  <a:gd name="T19"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344">
                    <a:moveTo>
                      <a:pt x="0" y="344"/>
                    </a:moveTo>
                    <a:lnTo>
                      <a:pt x="89" y="344"/>
                    </a:lnTo>
                    <a:lnTo>
                      <a:pt x="110" y="324"/>
                    </a:lnTo>
                    <a:lnTo>
                      <a:pt x="146" y="324"/>
                    </a:lnTo>
                    <a:lnTo>
                      <a:pt x="207" y="259"/>
                    </a:lnTo>
                    <a:lnTo>
                      <a:pt x="231" y="259"/>
                    </a:lnTo>
                    <a:lnTo>
                      <a:pt x="231" y="0"/>
                    </a:lnTo>
                    <a:lnTo>
                      <a:pt x="53" y="0"/>
                    </a:lnTo>
                    <a:lnTo>
                      <a:pt x="53" y="275"/>
                    </a:lnTo>
                    <a:lnTo>
                      <a:pt x="0" y="344"/>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91" name="Freeform 28"/>
              <p:cNvSpPr>
                <a:spLocks/>
              </p:cNvSpPr>
              <p:nvPr/>
            </p:nvSpPr>
            <p:spPr bwMode="auto">
              <a:xfrm>
                <a:off x="4470" y="1563"/>
                <a:ext cx="263" cy="360"/>
              </a:xfrm>
              <a:custGeom>
                <a:avLst/>
                <a:gdLst>
                  <a:gd name="T0" fmla="*/ 227 w 263"/>
                  <a:gd name="T1" fmla="*/ 360 h 360"/>
                  <a:gd name="T2" fmla="*/ 215 w 263"/>
                  <a:gd name="T3" fmla="*/ 340 h 360"/>
                  <a:gd name="T4" fmla="*/ 231 w 263"/>
                  <a:gd name="T5" fmla="*/ 295 h 360"/>
                  <a:gd name="T6" fmla="*/ 231 w 263"/>
                  <a:gd name="T7" fmla="*/ 275 h 360"/>
                  <a:gd name="T8" fmla="*/ 263 w 263"/>
                  <a:gd name="T9" fmla="*/ 275 h 360"/>
                  <a:gd name="T10" fmla="*/ 263 w 263"/>
                  <a:gd name="T11" fmla="*/ 182 h 360"/>
                  <a:gd name="T12" fmla="*/ 227 w 263"/>
                  <a:gd name="T13" fmla="*/ 146 h 360"/>
                  <a:gd name="T14" fmla="*/ 187 w 263"/>
                  <a:gd name="T15" fmla="*/ 186 h 360"/>
                  <a:gd name="T16" fmla="*/ 166 w 263"/>
                  <a:gd name="T17" fmla="*/ 186 h 360"/>
                  <a:gd name="T18" fmla="*/ 166 w 263"/>
                  <a:gd name="T19" fmla="*/ 158 h 360"/>
                  <a:gd name="T20" fmla="*/ 191 w 263"/>
                  <a:gd name="T21" fmla="*/ 129 h 360"/>
                  <a:gd name="T22" fmla="*/ 191 w 263"/>
                  <a:gd name="T23" fmla="*/ 69 h 360"/>
                  <a:gd name="T24" fmla="*/ 122 w 263"/>
                  <a:gd name="T25" fmla="*/ 0 h 360"/>
                  <a:gd name="T26" fmla="*/ 93 w 263"/>
                  <a:gd name="T27" fmla="*/ 0 h 360"/>
                  <a:gd name="T28" fmla="*/ 93 w 263"/>
                  <a:gd name="T29" fmla="*/ 36 h 360"/>
                  <a:gd name="T30" fmla="*/ 77 w 263"/>
                  <a:gd name="T31" fmla="*/ 52 h 360"/>
                  <a:gd name="T32" fmla="*/ 77 w 263"/>
                  <a:gd name="T33" fmla="*/ 77 h 360"/>
                  <a:gd name="T34" fmla="*/ 61 w 263"/>
                  <a:gd name="T35" fmla="*/ 93 h 360"/>
                  <a:gd name="T36" fmla="*/ 61 w 263"/>
                  <a:gd name="T37" fmla="*/ 69 h 360"/>
                  <a:gd name="T38" fmla="*/ 25 w 263"/>
                  <a:gd name="T39" fmla="*/ 105 h 360"/>
                  <a:gd name="T40" fmla="*/ 0 w 263"/>
                  <a:gd name="T41" fmla="*/ 194 h 360"/>
                  <a:gd name="T42" fmla="*/ 25 w 263"/>
                  <a:gd name="T43" fmla="*/ 299 h 360"/>
                  <a:gd name="T44" fmla="*/ 0 w 263"/>
                  <a:gd name="T45" fmla="*/ 348 h 360"/>
                  <a:gd name="T46" fmla="*/ 142 w 263"/>
                  <a:gd name="T47" fmla="*/ 348 h 360"/>
                  <a:gd name="T48" fmla="*/ 142 w 263"/>
                  <a:gd name="T49" fmla="*/ 360 h 360"/>
                  <a:gd name="T50" fmla="*/ 227 w 263"/>
                  <a:gd name="T51"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3" h="360">
                    <a:moveTo>
                      <a:pt x="227" y="360"/>
                    </a:moveTo>
                    <a:lnTo>
                      <a:pt x="215" y="340"/>
                    </a:lnTo>
                    <a:lnTo>
                      <a:pt x="231" y="295"/>
                    </a:lnTo>
                    <a:lnTo>
                      <a:pt x="231" y="275"/>
                    </a:lnTo>
                    <a:lnTo>
                      <a:pt x="263" y="275"/>
                    </a:lnTo>
                    <a:lnTo>
                      <a:pt x="263" y="182"/>
                    </a:lnTo>
                    <a:lnTo>
                      <a:pt x="227" y="146"/>
                    </a:lnTo>
                    <a:lnTo>
                      <a:pt x="187" y="186"/>
                    </a:lnTo>
                    <a:lnTo>
                      <a:pt x="166" y="186"/>
                    </a:lnTo>
                    <a:lnTo>
                      <a:pt x="166" y="158"/>
                    </a:lnTo>
                    <a:lnTo>
                      <a:pt x="191" y="129"/>
                    </a:lnTo>
                    <a:lnTo>
                      <a:pt x="191" y="69"/>
                    </a:lnTo>
                    <a:lnTo>
                      <a:pt x="122" y="0"/>
                    </a:lnTo>
                    <a:lnTo>
                      <a:pt x="93" y="0"/>
                    </a:lnTo>
                    <a:lnTo>
                      <a:pt x="93" y="36"/>
                    </a:lnTo>
                    <a:lnTo>
                      <a:pt x="77" y="52"/>
                    </a:lnTo>
                    <a:lnTo>
                      <a:pt x="77" y="77"/>
                    </a:lnTo>
                    <a:lnTo>
                      <a:pt x="61" y="93"/>
                    </a:lnTo>
                    <a:lnTo>
                      <a:pt x="61" y="69"/>
                    </a:lnTo>
                    <a:lnTo>
                      <a:pt x="25" y="105"/>
                    </a:lnTo>
                    <a:lnTo>
                      <a:pt x="0" y="194"/>
                    </a:lnTo>
                    <a:lnTo>
                      <a:pt x="25" y="299"/>
                    </a:lnTo>
                    <a:lnTo>
                      <a:pt x="0" y="348"/>
                    </a:lnTo>
                    <a:lnTo>
                      <a:pt x="142" y="348"/>
                    </a:lnTo>
                    <a:lnTo>
                      <a:pt x="142" y="360"/>
                    </a:lnTo>
                    <a:lnTo>
                      <a:pt x="227" y="360"/>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92" name="Freeform 29"/>
              <p:cNvSpPr>
                <a:spLocks/>
              </p:cNvSpPr>
              <p:nvPr/>
            </p:nvSpPr>
            <p:spPr bwMode="auto">
              <a:xfrm>
                <a:off x="4211" y="1389"/>
                <a:ext cx="437" cy="234"/>
              </a:xfrm>
              <a:custGeom>
                <a:avLst/>
                <a:gdLst>
                  <a:gd name="T0" fmla="*/ 0 w 437"/>
                  <a:gd name="T1" fmla="*/ 68 h 234"/>
                  <a:gd name="T2" fmla="*/ 138 w 437"/>
                  <a:gd name="T3" fmla="*/ 0 h 234"/>
                  <a:gd name="T4" fmla="*/ 182 w 437"/>
                  <a:gd name="T5" fmla="*/ 0 h 234"/>
                  <a:gd name="T6" fmla="*/ 182 w 437"/>
                  <a:gd name="T7" fmla="*/ 20 h 234"/>
                  <a:gd name="T8" fmla="*/ 154 w 437"/>
                  <a:gd name="T9" fmla="*/ 20 h 234"/>
                  <a:gd name="T10" fmla="*/ 122 w 437"/>
                  <a:gd name="T11" fmla="*/ 52 h 234"/>
                  <a:gd name="T12" fmla="*/ 182 w 437"/>
                  <a:gd name="T13" fmla="*/ 52 h 234"/>
                  <a:gd name="T14" fmla="*/ 219 w 437"/>
                  <a:gd name="T15" fmla="*/ 89 h 234"/>
                  <a:gd name="T16" fmla="*/ 288 w 437"/>
                  <a:gd name="T17" fmla="*/ 64 h 234"/>
                  <a:gd name="T18" fmla="*/ 348 w 437"/>
                  <a:gd name="T19" fmla="*/ 64 h 234"/>
                  <a:gd name="T20" fmla="*/ 320 w 437"/>
                  <a:gd name="T21" fmla="*/ 93 h 234"/>
                  <a:gd name="T22" fmla="*/ 385 w 437"/>
                  <a:gd name="T23" fmla="*/ 93 h 234"/>
                  <a:gd name="T24" fmla="*/ 405 w 437"/>
                  <a:gd name="T25" fmla="*/ 113 h 234"/>
                  <a:gd name="T26" fmla="*/ 437 w 437"/>
                  <a:gd name="T27" fmla="*/ 113 h 234"/>
                  <a:gd name="T28" fmla="*/ 437 w 437"/>
                  <a:gd name="T29" fmla="*/ 137 h 234"/>
                  <a:gd name="T30" fmla="*/ 365 w 437"/>
                  <a:gd name="T31" fmla="*/ 137 h 234"/>
                  <a:gd name="T32" fmla="*/ 377 w 437"/>
                  <a:gd name="T33" fmla="*/ 145 h 234"/>
                  <a:gd name="T34" fmla="*/ 352 w 437"/>
                  <a:gd name="T35" fmla="*/ 145 h 234"/>
                  <a:gd name="T36" fmla="*/ 336 w 437"/>
                  <a:gd name="T37" fmla="*/ 129 h 234"/>
                  <a:gd name="T38" fmla="*/ 300 w 437"/>
                  <a:gd name="T39" fmla="*/ 129 h 234"/>
                  <a:gd name="T40" fmla="*/ 284 w 437"/>
                  <a:gd name="T41" fmla="*/ 145 h 234"/>
                  <a:gd name="T42" fmla="*/ 223 w 437"/>
                  <a:gd name="T43" fmla="*/ 145 h 234"/>
                  <a:gd name="T44" fmla="*/ 158 w 437"/>
                  <a:gd name="T45" fmla="*/ 234 h 234"/>
                  <a:gd name="T46" fmla="*/ 158 w 437"/>
                  <a:gd name="T47" fmla="*/ 129 h 234"/>
                  <a:gd name="T48" fmla="*/ 0 w 437"/>
                  <a:gd name="T49" fmla="*/ 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7" h="234">
                    <a:moveTo>
                      <a:pt x="0" y="68"/>
                    </a:moveTo>
                    <a:lnTo>
                      <a:pt x="138" y="0"/>
                    </a:lnTo>
                    <a:lnTo>
                      <a:pt x="182" y="0"/>
                    </a:lnTo>
                    <a:lnTo>
                      <a:pt x="182" y="20"/>
                    </a:lnTo>
                    <a:lnTo>
                      <a:pt x="154" y="20"/>
                    </a:lnTo>
                    <a:lnTo>
                      <a:pt x="122" y="52"/>
                    </a:lnTo>
                    <a:lnTo>
                      <a:pt x="182" y="52"/>
                    </a:lnTo>
                    <a:lnTo>
                      <a:pt x="219" y="89"/>
                    </a:lnTo>
                    <a:lnTo>
                      <a:pt x="288" y="64"/>
                    </a:lnTo>
                    <a:lnTo>
                      <a:pt x="348" y="64"/>
                    </a:lnTo>
                    <a:lnTo>
                      <a:pt x="320" y="93"/>
                    </a:lnTo>
                    <a:lnTo>
                      <a:pt x="385" y="93"/>
                    </a:lnTo>
                    <a:lnTo>
                      <a:pt x="405" y="113"/>
                    </a:lnTo>
                    <a:lnTo>
                      <a:pt x="437" y="113"/>
                    </a:lnTo>
                    <a:lnTo>
                      <a:pt x="437" y="137"/>
                    </a:lnTo>
                    <a:lnTo>
                      <a:pt x="365" y="137"/>
                    </a:lnTo>
                    <a:lnTo>
                      <a:pt x="377" y="145"/>
                    </a:lnTo>
                    <a:lnTo>
                      <a:pt x="352" y="145"/>
                    </a:lnTo>
                    <a:lnTo>
                      <a:pt x="336" y="129"/>
                    </a:lnTo>
                    <a:lnTo>
                      <a:pt x="300" y="129"/>
                    </a:lnTo>
                    <a:lnTo>
                      <a:pt x="284" y="145"/>
                    </a:lnTo>
                    <a:lnTo>
                      <a:pt x="223" y="145"/>
                    </a:lnTo>
                    <a:lnTo>
                      <a:pt x="158" y="234"/>
                    </a:lnTo>
                    <a:lnTo>
                      <a:pt x="158" y="129"/>
                    </a:lnTo>
                    <a:lnTo>
                      <a:pt x="0" y="68"/>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93" name="Freeform 30"/>
              <p:cNvSpPr>
                <a:spLocks/>
              </p:cNvSpPr>
              <p:nvPr/>
            </p:nvSpPr>
            <p:spPr bwMode="auto">
              <a:xfrm>
                <a:off x="3714" y="1235"/>
                <a:ext cx="477" cy="522"/>
              </a:xfrm>
              <a:custGeom>
                <a:avLst/>
                <a:gdLst>
                  <a:gd name="T0" fmla="*/ 477 w 477"/>
                  <a:gd name="T1" fmla="*/ 101 h 522"/>
                  <a:gd name="T2" fmla="*/ 364 w 477"/>
                  <a:gd name="T3" fmla="*/ 101 h 522"/>
                  <a:gd name="T4" fmla="*/ 307 w 477"/>
                  <a:gd name="T5" fmla="*/ 48 h 522"/>
                  <a:gd name="T6" fmla="*/ 113 w 477"/>
                  <a:gd name="T7" fmla="*/ 48 h 522"/>
                  <a:gd name="T8" fmla="*/ 113 w 477"/>
                  <a:gd name="T9" fmla="*/ 0 h 522"/>
                  <a:gd name="T10" fmla="*/ 89 w 477"/>
                  <a:gd name="T11" fmla="*/ 0 h 522"/>
                  <a:gd name="T12" fmla="*/ 89 w 477"/>
                  <a:gd name="T13" fmla="*/ 32 h 522"/>
                  <a:gd name="T14" fmla="*/ 0 w 477"/>
                  <a:gd name="T15" fmla="*/ 32 h 522"/>
                  <a:gd name="T16" fmla="*/ 0 w 477"/>
                  <a:gd name="T17" fmla="*/ 170 h 522"/>
                  <a:gd name="T18" fmla="*/ 48 w 477"/>
                  <a:gd name="T19" fmla="*/ 218 h 522"/>
                  <a:gd name="T20" fmla="*/ 48 w 477"/>
                  <a:gd name="T21" fmla="*/ 312 h 522"/>
                  <a:gd name="T22" fmla="*/ 28 w 477"/>
                  <a:gd name="T23" fmla="*/ 328 h 522"/>
                  <a:gd name="T24" fmla="*/ 52 w 477"/>
                  <a:gd name="T25" fmla="*/ 352 h 522"/>
                  <a:gd name="T26" fmla="*/ 52 w 477"/>
                  <a:gd name="T27" fmla="*/ 522 h 522"/>
                  <a:gd name="T28" fmla="*/ 461 w 477"/>
                  <a:gd name="T29" fmla="*/ 522 h 522"/>
                  <a:gd name="T30" fmla="*/ 433 w 477"/>
                  <a:gd name="T31" fmla="*/ 461 h 522"/>
                  <a:gd name="T32" fmla="*/ 335 w 477"/>
                  <a:gd name="T33" fmla="*/ 405 h 522"/>
                  <a:gd name="T34" fmla="*/ 335 w 477"/>
                  <a:gd name="T35" fmla="*/ 243 h 522"/>
                  <a:gd name="T36" fmla="*/ 477 w 477"/>
                  <a:gd name="T37" fmla="*/ 10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22">
                    <a:moveTo>
                      <a:pt x="477" y="101"/>
                    </a:moveTo>
                    <a:lnTo>
                      <a:pt x="364" y="101"/>
                    </a:lnTo>
                    <a:lnTo>
                      <a:pt x="307" y="48"/>
                    </a:lnTo>
                    <a:lnTo>
                      <a:pt x="113" y="48"/>
                    </a:lnTo>
                    <a:lnTo>
                      <a:pt x="113" y="0"/>
                    </a:lnTo>
                    <a:lnTo>
                      <a:pt x="89" y="0"/>
                    </a:lnTo>
                    <a:lnTo>
                      <a:pt x="89" y="32"/>
                    </a:lnTo>
                    <a:lnTo>
                      <a:pt x="0" y="32"/>
                    </a:lnTo>
                    <a:lnTo>
                      <a:pt x="0" y="170"/>
                    </a:lnTo>
                    <a:lnTo>
                      <a:pt x="48" y="218"/>
                    </a:lnTo>
                    <a:lnTo>
                      <a:pt x="48" y="312"/>
                    </a:lnTo>
                    <a:lnTo>
                      <a:pt x="28" y="328"/>
                    </a:lnTo>
                    <a:lnTo>
                      <a:pt x="52" y="352"/>
                    </a:lnTo>
                    <a:lnTo>
                      <a:pt x="52" y="522"/>
                    </a:lnTo>
                    <a:lnTo>
                      <a:pt x="461" y="522"/>
                    </a:lnTo>
                    <a:lnTo>
                      <a:pt x="433" y="461"/>
                    </a:lnTo>
                    <a:lnTo>
                      <a:pt x="335" y="405"/>
                    </a:lnTo>
                    <a:lnTo>
                      <a:pt x="335" y="243"/>
                    </a:lnTo>
                    <a:lnTo>
                      <a:pt x="477" y="101"/>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94" name="Freeform 31"/>
              <p:cNvSpPr>
                <a:spLocks/>
              </p:cNvSpPr>
              <p:nvPr/>
            </p:nvSpPr>
            <p:spPr bwMode="auto">
              <a:xfrm>
                <a:off x="3766" y="1757"/>
                <a:ext cx="449" cy="259"/>
              </a:xfrm>
              <a:custGeom>
                <a:avLst/>
                <a:gdLst>
                  <a:gd name="T0" fmla="*/ 0 w 449"/>
                  <a:gd name="T1" fmla="*/ 0 h 259"/>
                  <a:gd name="T2" fmla="*/ 0 w 449"/>
                  <a:gd name="T3" fmla="*/ 77 h 259"/>
                  <a:gd name="T4" fmla="*/ 16 w 449"/>
                  <a:gd name="T5" fmla="*/ 77 h 259"/>
                  <a:gd name="T6" fmla="*/ 65 w 449"/>
                  <a:gd name="T7" fmla="*/ 126 h 259"/>
                  <a:gd name="T8" fmla="*/ 65 w 449"/>
                  <a:gd name="T9" fmla="*/ 170 h 259"/>
                  <a:gd name="T10" fmla="*/ 81 w 449"/>
                  <a:gd name="T11" fmla="*/ 186 h 259"/>
                  <a:gd name="T12" fmla="*/ 81 w 449"/>
                  <a:gd name="T13" fmla="*/ 259 h 259"/>
                  <a:gd name="T14" fmla="*/ 373 w 449"/>
                  <a:gd name="T15" fmla="*/ 259 h 259"/>
                  <a:gd name="T16" fmla="*/ 413 w 449"/>
                  <a:gd name="T17" fmla="*/ 219 h 259"/>
                  <a:gd name="T18" fmla="*/ 389 w 449"/>
                  <a:gd name="T19" fmla="*/ 194 h 259"/>
                  <a:gd name="T20" fmla="*/ 449 w 449"/>
                  <a:gd name="T21" fmla="*/ 134 h 259"/>
                  <a:gd name="T22" fmla="*/ 449 w 449"/>
                  <a:gd name="T23" fmla="*/ 113 h 259"/>
                  <a:gd name="T24" fmla="*/ 413 w 449"/>
                  <a:gd name="T25" fmla="*/ 77 h 259"/>
                  <a:gd name="T26" fmla="*/ 413 w 449"/>
                  <a:gd name="T27" fmla="*/ 0 h 259"/>
                  <a:gd name="T28" fmla="*/ 0 w 449"/>
                  <a:gd name="T2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59">
                    <a:moveTo>
                      <a:pt x="0" y="0"/>
                    </a:moveTo>
                    <a:lnTo>
                      <a:pt x="0" y="77"/>
                    </a:lnTo>
                    <a:lnTo>
                      <a:pt x="16" y="77"/>
                    </a:lnTo>
                    <a:lnTo>
                      <a:pt x="65" y="126"/>
                    </a:lnTo>
                    <a:lnTo>
                      <a:pt x="65" y="170"/>
                    </a:lnTo>
                    <a:lnTo>
                      <a:pt x="81" y="186"/>
                    </a:lnTo>
                    <a:lnTo>
                      <a:pt x="81" y="259"/>
                    </a:lnTo>
                    <a:lnTo>
                      <a:pt x="373" y="259"/>
                    </a:lnTo>
                    <a:lnTo>
                      <a:pt x="413" y="219"/>
                    </a:lnTo>
                    <a:lnTo>
                      <a:pt x="389" y="194"/>
                    </a:lnTo>
                    <a:lnTo>
                      <a:pt x="449" y="134"/>
                    </a:lnTo>
                    <a:lnTo>
                      <a:pt x="449" y="113"/>
                    </a:lnTo>
                    <a:lnTo>
                      <a:pt x="413" y="77"/>
                    </a:lnTo>
                    <a:lnTo>
                      <a:pt x="413" y="0"/>
                    </a:lnTo>
                    <a:lnTo>
                      <a:pt x="0" y="0"/>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95" name="Freeform 32"/>
              <p:cNvSpPr>
                <a:spLocks/>
              </p:cNvSpPr>
              <p:nvPr/>
            </p:nvSpPr>
            <p:spPr bwMode="auto">
              <a:xfrm>
                <a:off x="3847" y="2016"/>
                <a:ext cx="486" cy="409"/>
              </a:xfrm>
              <a:custGeom>
                <a:avLst/>
                <a:gdLst>
                  <a:gd name="T0" fmla="*/ 37 w 486"/>
                  <a:gd name="T1" fmla="*/ 37 h 409"/>
                  <a:gd name="T2" fmla="*/ 73 w 486"/>
                  <a:gd name="T3" fmla="*/ 77 h 409"/>
                  <a:gd name="T4" fmla="*/ 57 w 486"/>
                  <a:gd name="T5" fmla="*/ 93 h 409"/>
                  <a:gd name="T6" fmla="*/ 101 w 486"/>
                  <a:gd name="T7" fmla="*/ 134 h 409"/>
                  <a:gd name="T8" fmla="*/ 101 w 486"/>
                  <a:gd name="T9" fmla="*/ 377 h 409"/>
                  <a:gd name="T10" fmla="*/ 421 w 486"/>
                  <a:gd name="T11" fmla="*/ 377 h 409"/>
                  <a:gd name="T12" fmla="*/ 389 w 486"/>
                  <a:gd name="T13" fmla="*/ 409 h 409"/>
                  <a:gd name="T14" fmla="*/ 461 w 486"/>
                  <a:gd name="T15" fmla="*/ 409 h 409"/>
                  <a:gd name="T16" fmla="*/ 461 w 486"/>
                  <a:gd name="T17" fmla="*/ 409 h 409"/>
                  <a:gd name="T18" fmla="*/ 486 w 486"/>
                  <a:gd name="T19" fmla="*/ 365 h 409"/>
                  <a:gd name="T20" fmla="*/ 486 w 486"/>
                  <a:gd name="T21" fmla="*/ 308 h 409"/>
                  <a:gd name="T22" fmla="*/ 385 w 486"/>
                  <a:gd name="T23" fmla="*/ 215 h 409"/>
                  <a:gd name="T24" fmla="*/ 413 w 486"/>
                  <a:gd name="T25" fmla="*/ 186 h 409"/>
                  <a:gd name="T26" fmla="*/ 413 w 486"/>
                  <a:gd name="T27" fmla="*/ 146 h 409"/>
                  <a:gd name="T28" fmla="*/ 389 w 486"/>
                  <a:gd name="T29" fmla="*/ 146 h 409"/>
                  <a:gd name="T30" fmla="*/ 368 w 486"/>
                  <a:gd name="T31" fmla="*/ 166 h 409"/>
                  <a:gd name="T32" fmla="*/ 368 w 486"/>
                  <a:gd name="T33" fmla="*/ 138 h 409"/>
                  <a:gd name="T34" fmla="*/ 316 w 486"/>
                  <a:gd name="T35" fmla="*/ 85 h 409"/>
                  <a:gd name="T36" fmla="*/ 316 w 486"/>
                  <a:gd name="T37" fmla="*/ 20 h 409"/>
                  <a:gd name="T38" fmla="*/ 292 w 486"/>
                  <a:gd name="T39" fmla="*/ 0 h 409"/>
                  <a:gd name="T40" fmla="*/ 0 w 486"/>
                  <a:gd name="T41" fmla="*/ 0 h 409"/>
                  <a:gd name="T42" fmla="*/ 37 w 486"/>
                  <a:gd name="T43" fmla="*/ 3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6" h="409">
                    <a:moveTo>
                      <a:pt x="37" y="37"/>
                    </a:moveTo>
                    <a:lnTo>
                      <a:pt x="73" y="77"/>
                    </a:lnTo>
                    <a:lnTo>
                      <a:pt x="57" y="93"/>
                    </a:lnTo>
                    <a:lnTo>
                      <a:pt x="101" y="134"/>
                    </a:lnTo>
                    <a:lnTo>
                      <a:pt x="101" y="377"/>
                    </a:lnTo>
                    <a:lnTo>
                      <a:pt x="421" y="377"/>
                    </a:lnTo>
                    <a:lnTo>
                      <a:pt x="389" y="409"/>
                    </a:lnTo>
                    <a:lnTo>
                      <a:pt x="461" y="409"/>
                    </a:lnTo>
                    <a:lnTo>
                      <a:pt x="461" y="409"/>
                    </a:lnTo>
                    <a:lnTo>
                      <a:pt x="486" y="365"/>
                    </a:lnTo>
                    <a:lnTo>
                      <a:pt x="486" y="308"/>
                    </a:lnTo>
                    <a:lnTo>
                      <a:pt x="385" y="215"/>
                    </a:lnTo>
                    <a:lnTo>
                      <a:pt x="413" y="186"/>
                    </a:lnTo>
                    <a:lnTo>
                      <a:pt x="413" y="146"/>
                    </a:lnTo>
                    <a:lnTo>
                      <a:pt x="389" y="146"/>
                    </a:lnTo>
                    <a:lnTo>
                      <a:pt x="368" y="166"/>
                    </a:lnTo>
                    <a:lnTo>
                      <a:pt x="368" y="138"/>
                    </a:lnTo>
                    <a:lnTo>
                      <a:pt x="316" y="85"/>
                    </a:lnTo>
                    <a:lnTo>
                      <a:pt x="316" y="20"/>
                    </a:lnTo>
                    <a:lnTo>
                      <a:pt x="292" y="0"/>
                    </a:lnTo>
                    <a:lnTo>
                      <a:pt x="0" y="0"/>
                    </a:lnTo>
                    <a:lnTo>
                      <a:pt x="37" y="37"/>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96" name="Freeform 33"/>
              <p:cNvSpPr>
                <a:spLocks/>
              </p:cNvSpPr>
              <p:nvPr/>
            </p:nvSpPr>
            <p:spPr bwMode="auto">
              <a:xfrm>
                <a:off x="4794" y="2482"/>
                <a:ext cx="352" cy="259"/>
              </a:xfrm>
              <a:custGeom>
                <a:avLst/>
                <a:gdLst>
                  <a:gd name="T0" fmla="*/ 352 w 352"/>
                  <a:gd name="T1" fmla="*/ 69 h 259"/>
                  <a:gd name="T2" fmla="*/ 328 w 352"/>
                  <a:gd name="T3" fmla="*/ 93 h 259"/>
                  <a:gd name="T4" fmla="*/ 328 w 352"/>
                  <a:gd name="T5" fmla="*/ 138 h 259"/>
                  <a:gd name="T6" fmla="*/ 239 w 352"/>
                  <a:gd name="T7" fmla="*/ 227 h 259"/>
                  <a:gd name="T8" fmla="*/ 239 w 352"/>
                  <a:gd name="T9" fmla="*/ 259 h 259"/>
                  <a:gd name="T10" fmla="*/ 211 w 352"/>
                  <a:gd name="T11" fmla="*/ 259 h 259"/>
                  <a:gd name="T12" fmla="*/ 211 w 352"/>
                  <a:gd name="T13" fmla="*/ 231 h 259"/>
                  <a:gd name="T14" fmla="*/ 53 w 352"/>
                  <a:gd name="T15" fmla="*/ 73 h 259"/>
                  <a:gd name="T16" fmla="*/ 0 w 352"/>
                  <a:gd name="T17" fmla="*/ 73 h 259"/>
                  <a:gd name="T18" fmla="*/ 0 w 352"/>
                  <a:gd name="T19" fmla="*/ 28 h 259"/>
                  <a:gd name="T20" fmla="*/ 16 w 352"/>
                  <a:gd name="T21" fmla="*/ 28 h 259"/>
                  <a:gd name="T22" fmla="*/ 53 w 352"/>
                  <a:gd name="T23" fmla="*/ 0 h 259"/>
                  <a:gd name="T24" fmla="*/ 170 w 352"/>
                  <a:gd name="T25" fmla="*/ 0 h 259"/>
                  <a:gd name="T26" fmla="*/ 198 w 352"/>
                  <a:gd name="T27" fmla="*/ 28 h 259"/>
                  <a:gd name="T28" fmla="*/ 304 w 352"/>
                  <a:gd name="T29" fmla="*/ 28 h 259"/>
                  <a:gd name="T30" fmla="*/ 352 w 352"/>
                  <a:gd name="T31" fmla="*/ 6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259">
                    <a:moveTo>
                      <a:pt x="352" y="69"/>
                    </a:moveTo>
                    <a:lnTo>
                      <a:pt x="328" y="93"/>
                    </a:lnTo>
                    <a:lnTo>
                      <a:pt x="328" y="138"/>
                    </a:lnTo>
                    <a:lnTo>
                      <a:pt x="239" y="227"/>
                    </a:lnTo>
                    <a:lnTo>
                      <a:pt x="239" y="259"/>
                    </a:lnTo>
                    <a:lnTo>
                      <a:pt x="211" y="259"/>
                    </a:lnTo>
                    <a:lnTo>
                      <a:pt x="211" y="231"/>
                    </a:lnTo>
                    <a:lnTo>
                      <a:pt x="53" y="73"/>
                    </a:lnTo>
                    <a:lnTo>
                      <a:pt x="0" y="73"/>
                    </a:lnTo>
                    <a:lnTo>
                      <a:pt x="0" y="28"/>
                    </a:lnTo>
                    <a:lnTo>
                      <a:pt x="16" y="28"/>
                    </a:lnTo>
                    <a:lnTo>
                      <a:pt x="53" y="0"/>
                    </a:lnTo>
                    <a:lnTo>
                      <a:pt x="170" y="0"/>
                    </a:lnTo>
                    <a:lnTo>
                      <a:pt x="198" y="28"/>
                    </a:lnTo>
                    <a:lnTo>
                      <a:pt x="304" y="28"/>
                    </a:lnTo>
                    <a:lnTo>
                      <a:pt x="352" y="69"/>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97" name="Freeform 34"/>
              <p:cNvSpPr>
                <a:spLocks/>
              </p:cNvSpPr>
              <p:nvPr/>
            </p:nvSpPr>
            <p:spPr bwMode="auto">
              <a:xfrm>
                <a:off x="4159" y="2510"/>
                <a:ext cx="255" cy="442"/>
              </a:xfrm>
              <a:custGeom>
                <a:avLst/>
                <a:gdLst>
                  <a:gd name="T0" fmla="*/ 255 w 255"/>
                  <a:gd name="T1" fmla="*/ 429 h 442"/>
                  <a:gd name="T2" fmla="*/ 202 w 255"/>
                  <a:gd name="T3" fmla="*/ 429 h 442"/>
                  <a:gd name="T4" fmla="*/ 178 w 255"/>
                  <a:gd name="T5" fmla="*/ 442 h 442"/>
                  <a:gd name="T6" fmla="*/ 166 w 255"/>
                  <a:gd name="T7" fmla="*/ 429 h 442"/>
                  <a:gd name="T8" fmla="*/ 174 w 255"/>
                  <a:gd name="T9" fmla="*/ 377 h 442"/>
                  <a:gd name="T10" fmla="*/ 0 w 255"/>
                  <a:gd name="T11" fmla="*/ 377 h 442"/>
                  <a:gd name="T12" fmla="*/ 0 w 255"/>
                  <a:gd name="T13" fmla="*/ 296 h 442"/>
                  <a:gd name="T14" fmla="*/ 44 w 255"/>
                  <a:gd name="T15" fmla="*/ 251 h 442"/>
                  <a:gd name="T16" fmla="*/ 44 w 255"/>
                  <a:gd name="T17" fmla="*/ 69 h 442"/>
                  <a:gd name="T18" fmla="*/ 117 w 255"/>
                  <a:gd name="T19" fmla="*/ 0 h 442"/>
                  <a:gd name="T20" fmla="*/ 255 w 255"/>
                  <a:gd name="T21" fmla="*/ 0 h 442"/>
                  <a:gd name="T22" fmla="*/ 255 w 255"/>
                  <a:gd name="T23" fmla="*/ 42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442">
                    <a:moveTo>
                      <a:pt x="255" y="429"/>
                    </a:moveTo>
                    <a:lnTo>
                      <a:pt x="202" y="429"/>
                    </a:lnTo>
                    <a:lnTo>
                      <a:pt x="178" y="442"/>
                    </a:lnTo>
                    <a:lnTo>
                      <a:pt x="166" y="429"/>
                    </a:lnTo>
                    <a:lnTo>
                      <a:pt x="174" y="377"/>
                    </a:lnTo>
                    <a:lnTo>
                      <a:pt x="0" y="377"/>
                    </a:lnTo>
                    <a:lnTo>
                      <a:pt x="0" y="296"/>
                    </a:lnTo>
                    <a:lnTo>
                      <a:pt x="44" y="251"/>
                    </a:lnTo>
                    <a:lnTo>
                      <a:pt x="44" y="69"/>
                    </a:lnTo>
                    <a:lnTo>
                      <a:pt x="117" y="0"/>
                    </a:lnTo>
                    <a:lnTo>
                      <a:pt x="255" y="0"/>
                    </a:lnTo>
                    <a:lnTo>
                      <a:pt x="255" y="429"/>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98" name="Freeform 35"/>
              <p:cNvSpPr>
                <a:spLocks/>
              </p:cNvSpPr>
              <p:nvPr/>
            </p:nvSpPr>
            <p:spPr bwMode="auto">
              <a:xfrm>
                <a:off x="3985" y="2705"/>
                <a:ext cx="400" cy="364"/>
              </a:xfrm>
              <a:custGeom>
                <a:avLst/>
                <a:gdLst>
                  <a:gd name="T0" fmla="*/ 340 w 400"/>
                  <a:gd name="T1" fmla="*/ 234 h 364"/>
                  <a:gd name="T2" fmla="*/ 368 w 400"/>
                  <a:gd name="T3" fmla="*/ 259 h 364"/>
                  <a:gd name="T4" fmla="*/ 396 w 400"/>
                  <a:gd name="T5" fmla="*/ 259 h 364"/>
                  <a:gd name="T6" fmla="*/ 396 w 400"/>
                  <a:gd name="T7" fmla="*/ 275 h 364"/>
                  <a:gd name="T8" fmla="*/ 364 w 400"/>
                  <a:gd name="T9" fmla="*/ 307 h 364"/>
                  <a:gd name="T10" fmla="*/ 400 w 400"/>
                  <a:gd name="T11" fmla="*/ 340 h 364"/>
                  <a:gd name="T12" fmla="*/ 400 w 400"/>
                  <a:gd name="T13" fmla="*/ 364 h 364"/>
                  <a:gd name="T14" fmla="*/ 360 w 400"/>
                  <a:gd name="T15" fmla="*/ 364 h 364"/>
                  <a:gd name="T16" fmla="*/ 315 w 400"/>
                  <a:gd name="T17" fmla="*/ 319 h 364"/>
                  <a:gd name="T18" fmla="*/ 315 w 400"/>
                  <a:gd name="T19" fmla="*/ 356 h 364"/>
                  <a:gd name="T20" fmla="*/ 239 w 400"/>
                  <a:gd name="T21" fmla="*/ 356 h 364"/>
                  <a:gd name="T22" fmla="*/ 182 w 400"/>
                  <a:gd name="T23" fmla="*/ 299 h 364"/>
                  <a:gd name="T24" fmla="*/ 4 w 400"/>
                  <a:gd name="T25" fmla="*/ 299 h 364"/>
                  <a:gd name="T26" fmla="*/ 52 w 400"/>
                  <a:gd name="T27" fmla="*/ 251 h 364"/>
                  <a:gd name="T28" fmla="*/ 52 w 400"/>
                  <a:gd name="T29" fmla="*/ 141 h 364"/>
                  <a:gd name="T30" fmla="*/ 0 w 400"/>
                  <a:gd name="T31" fmla="*/ 93 h 364"/>
                  <a:gd name="T32" fmla="*/ 0 w 400"/>
                  <a:gd name="T33" fmla="*/ 0 h 364"/>
                  <a:gd name="T34" fmla="*/ 218 w 400"/>
                  <a:gd name="T35" fmla="*/ 0 h 364"/>
                  <a:gd name="T36" fmla="*/ 218 w 400"/>
                  <a:gd name="T37" fmla="*/ 56 h 364"/>
                  <a:gd name="T38" fmla="*/ 174 w 400"/>
                  <a:gd name="T39" fmla="*/ 101 h 364"/>
                  <a:gd name="T40" fmla="*/ 174 w 400"/>
                  <a:gd name="T41" fmla="*/ 182 h 364"/>
                  <a:gd name="T42" fmla="*/ 348 w 400"/>
                  <a:gd name="T43" fmla="*/ 182 h 364"/>
                  <a:gd name="T44" fmla="*/ 340 w 400"/>
                  <a:gd name="T45" fmla="*/ 23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364">
                    <a:moveTo>
                      <a:pt x="340" y="234"/>
                    </a:moveTo>
                    <a:lnTo>
                      <a:pt x="368" y="259"/>
                    </a:lnTo>
                    <a:lnTo>
                      <a:pt x="396" y="259"/>
                    </a:lnTo>
                    <a:lnTo>
                      <a:pt x="396" y="275"/>
                    </a:lnTo>
                    <a:lnTo>
                      <a:pt x="364" y="307"/>
                    </a:lnTo>
                    <a:lnTo>
                      <a:pt x="400" y="340"/>
                    </a:lnTo>
                    <a:lnTo>
                      <a:pt x="400" y="364"/>
                    </a:lnTo>
                    <a:lnTo>
                      <a:pt x="360" y="364"/>
                    </a:lnTo>
                    <a:lnTo>
                      <a:pt x="315" y="319"/>
                    </a:lnTo>
                    <a:lnTo>
                      <a:pt x="315" y="356"/>
                    </a:lnTo>
                    <a:lnTo>
                      <a:pt x="239" y="356"/>
                    </a:lnTo>
                    <a:lnTo>
                      <a:pt x="182" y="299"/>
                    </a:lnTo>
                    <a:lnTo>
                      <a:pt x="4" y="299"/>
                    </a:lnTo>
                    <a:lnTo>
                      <a:pt x="52" y="251"/>
                    </a:lnTo>
                    <a:lnTo>
                      <a:pt x="52" y="141"/>
                    </a:lnTo>
                    <a:lnTo>
                      <a:pt x="0" y="93"/>
                    </a:lnTo>
                    <a:lnTo>
                      <a:pt x="0" y="0"/>
                    </a:lnTo>
                    <a:lnTo>
                      <a:pt x="218" y="0"/>
                    </a:lnTo>
                    <a:lnTo>
                      <a:pt x="218" y="56"/>
                    </a:lnTo>
                    <a:lnTo>
                      <a:pt x="174" y="101"/>
                    </a:lnTo>
                    <a:lnTo>
                      <a:pt x="174" y="182"/>
                    </a:lnTo>
                    <a:lnTo>
                      <a:pt x="348" y="182"/>
                    </a:lnTo>
                    <a:lnTo>
                      <a:pt x="340" y="234"/>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299" name="Freeform 36"/>
              <p:cNvSpPr>
                <a:spLocks/>
              </p:cNvSpPr>
              <p:nvPr/>
            </p:nvSpPr>
            <p:spPr bwMode="auto">
              <a:xfrm>
                <a:off x="3248" y="1267"/>
                <a:ext cx="514" cy="280"/>
              </a:xfrm>
              <a:custGeom>
                <a:avLst/>
                <a:gdLst>
                  <a:gd name="T0" fmla="*/ 466 w 514"/>
                  <a:gd name="T1" fmla="*/ 0 h 280"/>
                  <a:gd name="T2" fmla="*/ 0 w 514"/>
                  <a:gd name="T3" fmla="*/ 0 h 280"/>
                  <a:gd name="T4" fmla="*/ 0 w 514"/>
                  <a:gd name="T5" fmla="*/ 280 h 280"/>
                  <a:gd name="T6" fmla="*/ 514 w 514"/>
                  <a:gd name="T7" fmla="*/ 280 h 280"/>
                  <a:gd name="T8" fmla="*/ 514 w 514"/>
                  <a:gd name="T9" fmla="*/ 186 h 280"/>
                  <a:gd name="T10" fmla="*/ 466 w 514"/>
                  <a:gd name="T11" fmla="*/ 138 h 280"/>
                  <a:gd name="T12" fmla="*/ 466 w 514"/>
                  <a:gd name="T13" fmla="*/ 0 h 280"/>
                </a:gdLst>
                <a:ahLst/>
                <a:cxnLst>
                  <a:cxn ang="0">
                    <a:pos x="T0" y="T1"/>
                  </a:cxn>
                  <a:cxn ang="0">
                    <a:pos x="T2" y="T3"/>
                  </a:cxn>
                  <a:cxn ang="0">
                    <a:pos x="T4" y="T5"/>
                  </a:cxn>
                  <a:cxn ang="0">
                    <a:pos x="T6" y="T7"/>
                  </a:cxn>
                  <a:cxn ang="0">
                    <a:pos x="T8" y="T9"/>
                  </a:cxn>
                  <a:cxn ang="0">
                    <a:pos x="T10" y="T11"/>
                  </a:cxn>
                  <a:cxn ang="0">
                    <a:pos x="T12" y="T13"/>
                  </a:cxn>
                </a:cxnLst>
                <a:rect l="0" t="0" r="r" b="b"/>
                <a:pathLst>
                  <a:path w="514" h="280">
                    <a:moveTo>
                      <a:pt x="466" y="0"/>
                    </a:moveTo>
                    <a:lnTo>
                      <a:pt x="0" y="0"/>
                    </a:lnTo>
                    <a:lnTo>
                      <a:pt x="0" y="280"/>
                    </a:lnTo>
                    <a:lnTo>
                      <a:pt x="514" y="280"/>
                    </a:lnTo>
                    <a:lnTo>
                      <a:pt x="514" y="186"/>
                    </a:lnTo>
                    <a:lnTo>
                      <a:pt x="466" y="138"/>
                    </a:lnTo>
                    <a:lnTo>
                      <a:pt x="466" y="0"/>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00" name="Freeform 37"/>
              <p:cNvSpPr>
                <a:spLocks/>
              </p:cNvSpPr>
              <p:nvPr/>
            </p:nvSpPr>
            <p:spPr bwMode="auto">
              <a:xfrm>
                <a:off x="3248" y="1547"/>
                <a:ext cx="518" cy="287"/>
              </a:xfrm>
              <a:custGeom>
                <a:avLst/>
                <a:gdLst>
                  <a:gd name="T0" fmla="*/ 518 w 518"/>
                  <a:gd name="T1" fmla="*/ 287 h 287"/>
                  <a:gd name="T2" fmla="*/ 518 w 518"/>
                  <a:gd name="T3" fmla="*/ 40 h 287"/>
                  <a:gd name="T4" fmla="*/ 494 w 518"/>
                  <a:gd name="T5" fmla="*/ 16 h 287"/>
                  <a:gd name="T6" fmla="*/ 514 w 518"/>
                  <a:gd name="T7" fmla="*/ 4 h 287"/>
                  <a:gd name="T8" fmla="*/ 514 w 518"/>
                  <a:gd name="T9" fmla="*/ 0 h 287"/>
                  <a:gd name="T10" fmla="*/ 0 w 518"/>
                  <a:gd name="T11" fmla="*/ 0 h 287"/>
                  <a:gd name="T12" fmla="*/ 0 w 518"/>
                  <a:gd name="T13" fmla="*/ 263 h 287"/>
                  <a:gd name="T14" fmla="*/ 433 w 518"/>
                  <a:gd name="T15" fmla="*/ 263 h 287"/>
                  <a:gd name="T16" fmla="*/ 433 w 518"/>
                  <a:gd name="T17" fmla="*/ 279 h 287"/>
                  <a:gd name="T18" fmla="*/ 461 w 518"/>
                  <a:gd name="T19" fmla="*/ 279 h 287"/>
                  <a:gd name="T20" fmla="*/ 470 w 518"/>
                  <a:gd name="T21" fmla="*/ 287 h 287"/>
                  <a:gd name="T22" fmla="*/ 518 w 518"/>
                  <a:gd name="T23"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8" h="287">
                    <a:moveTo>
                      <a:pt x="518" y="287"/>
                    </a:moveTo>
                    <a:lnTo>
                      <a:pt x="518" y="40"/>
                    </a:lnTo>
                    <a:lnTo>
                      <a:pt x="494" y="16"/>
                    </a:lnTo>
                    <a:lnTo>
                      <a:pt x="514" y="4"/>
                    </a:lnTo>
                    <a:lnTo>
                      <a:pt x="514" y="0"/>
                    </a:lnTo>
                    <a:lnTo>
                      <a:pt x="0" y="0"/>
                    </a:lnTo>
                    <a:lnTo>
                      <a:pt x="0" y="263"/>
                    </a:lnTo>
                    <a:lnTo>
                      <a:pt x="433" y="263"/>
                    </a:lnTo>
                    <a:lnTo>
                      <a:pt x="433" y="279"/>
                    </a:lnTo>
                    <a:lnTo>
                      <a:pt x="461" y="279"/>
                    </a:lnTo>
                    <a:lnTo>
                      <a:pt x="470" y="287"/>
                    </a:lnTo>
                    <a:lnTo>
                      <a:pt x="518" y="287"/>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01" name="Freeform 38"/>
              <p:cNvSpPr>
                <a:spLocks/>
              </p:cNvSpPr>
              <p:nvPr/>
            </p:nvSpPr>
            <p:spPr bwMode="auto">
              <a:xfrm>
                <a:off x="3248" y="1810"/>
                <a:ext cx="664" cy="271"/>
              </a:xfrm>
              <a:custGeom>
                <a:avLst/>
                <a:gdLst>
                  <a:gd name="T0" fmla="*/ 0 w 664"/>
                  <a:gd name="T1" fmla="*/ 0 h 271"/>
                  <a:gd name="T2" fmla="*/ 0 w 664"/>
                  <a:gd name="T3" fmla="*/ 182 h 271"/>
                  <a:gd name="T4" fmla="*/ 190 w 664"/>
                  <a:gd name="T5" fmla="*/ 182 h 271"/>
                  <a:gd name="T6" fmla="*/ 190 w 664"/>
                  <a:gd name="T7" fmla="*/ 271 h 271"/>
                  <a:gd name="T8" fmla="*/ 664 w 664"/>
                  <a:gd name="T9" fmla="*/ 271 h 271"/>
                  <a:gd name="T10" fmla="*/ 599 w 664"/>
                  <a:gd name="T11" fmla="*/ 206 h 271"/>
                  <a:gd name="T12" fmla="*/ 599 w 664"/>
                  <a:gd name="T13" fmla="*/ 206 h 271"/>
                  <a:gd name="T14" fmla="*/ 599 w 664"/>
                  <a:gd name="T15" fmla="*/ 133 h 271"/>
                  <a:gd name="T16" fmla="*/ 583 w 664"/>
                  <a:gd name="T17" fmla="*/ 117 h 271"/>
                  <a:gd name="T18" fmla="*/ 583 w 664"/>
                  <a:gd name="T19" fmla="*/ 73 h 271"/>
                  <a:gd name="T20" fmla="*/ 534 w 664"/>
                  <a:gd name="T21" fmla="*/ 24 h 271"/>
                  <a:gd name="T22" fmla="*/ 470 w 664"/>
                  <a:gd name="T23" fmla="*/ 24 h 271"/>
                  <a:gd name="T24" fmla="*/ 461 w 664"/>
                  <a:gd name="T25" fmla="*/ 16 h 271"/>
                  <a:gd name="T26" fmla="*/ 433 w 664"/>
                  <a:gd name="T27" fmla="*/ 16 h 271"/>
                  <a:gd name="T28" fmla="*/ 433 w 664"/>
                  <a:gd name="T29" fmla="*/ 0 h 271"/>
                  <a:gd name="T30" fmla="*/ 0 w 664"/>
                  <a:gd name="T3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4" h="271">
                    <a:moveTo>
                      <a:pt x="0" y="0"/>
                    </a:moveTo>
                    <a:lnTo>
                      <a:pt x="0" y="182"/>
                    </a:lnTo>
                    <a:lnTo>
                      <a:pt x="190" y="182"/>
                    </a:lnTo>
                    <a:lnTo>
                      <a:pt x="190" y="271"/>
                    </a:lnTo>
                    <a:lnTo>
                      <a:pt x="664" y="271"/>
                    </a:lnTo>
                    <a:lnTo>
                      <a:pt x="599" y="206"/>
                    </a:lnTo>
                    <a:lnTo>
                      <a:pt x="599" y="206"/>
                    </a:lnTo>
                    <a:lnTo>
                      <a:pt x="599" y="133"/>
                    </a:lnTo>
                    <a:lnTo>
                      <a:pt x="583" y="117"/>
                    </a:lnTo>
                    <a:lnTo>
                      <a:pt x="583" y="73"/>
                    </a:lnTo>
                    <a:lnTo>
                      <a:pt x="534" y="24"/>
                    </a:lnTo>
                    <a:lnTo>
                      <a:pt x="470" y="24"/>
                    </a:lnTo>
                    <a:lnTo>
                      <a:pt x="461" y="16"/>
                    </a:lnTo>
                    <a:lnTo>
                      <a:pt x="433" y="16"/>
                    </a:lnTo>
                    <a:lnTo>
                      <a:pt x="433" y="0"/>
                    </a:lnTo>
                    <a:lnTo>
                      <a:pt x="0" y="0"/>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02" name="Freeform 39"/>
              <p:cNvSpPr>
                <a:spLocks/>
              </p:cNvSpPr>
              <p:nvPr/>
            </p:nvSpPr>
            <p:spPr bwMode="auto">
              <a:xfrm>
                <a:off x="3313" y="2356"/>
                <a:ext cx="635" cy="308"/>
              </a:xfrm>
              <a:custGeom>
                <a:avLst/>
                <a:gdLst>
                  <a:gd name="T0" fmla="*/ 635 w 635"/>
                  <a:gd name="T1" fmla="*/ 308 h 308"/>
                  <a:gd name="T2" fmla="*/ 587 w 635"/>
                  <a:gd name="T3" fmla="*/ 259 h 308"/>
                  <a:gd name="T4" fmla="*/ 222 w 635"/>
                  <a:gd name="T5" fmla="*/ 259 h 308"/>
                  <a:gd name="T6" fmla="*/ 222 w 635"/>
                  <a:gd name="T7" fmla="*/ 45 h 308"/>
                  <a:gd name="T8" fmla="*/ 0 w 635"/>
                  <a:gd name="T9" fmla="*/ 45 h 308"/>
                  <a:gd name="T10" fmla="*/ 0 w 635"/>
                  <a:gd name="T11" fmla="*/ 0 h 308"/>
                  <a:gd name="T12" fmla="*/ 635 w 635"/>
                  <a:gd name="T13" fmla="*/ 0 h 308"/>
                  <a:gd name="T14" fmla="*/ 635 w 635"/>
                  <a:gd name="T15" fmla="*/ 308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5" h="308">
                    <a:moveTo>
                      <a:pt x="635" y="308"/>
                    </a:moveTo>
                    <a:lnTo>
                      <a:pt x="587" y="259"/>
                    </a:lnTo>
                    <a:lnTo>
                      <a:pt x="222" y="259"/>
                    </a:lnTo>
                    <a:lnTo>
                      <a:pt x="222" y="45"/>
                    </a:lnTo>
                    <a:lnTo>
                      <a:pt x="0" y="45"/>
                    </a:lnTo>
                    <a:lnTo>
                      <a:pt x="0" y="0"/>
                    </a:lnTo>
                    <a:lnTo>
                      <a:pt x="635" y="0"/>
                    </a:lnTo>
                    <a:lnTo>
                      <a:pt x="635" y="308"/>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03" name="Freeform 40"/>
              <p:cNvSpPr>
                <a:spLocks/>
              </p:cNvSpPr>
              <p:nvPr/>
            </p:nvSpPr>
            <p:spPr bwMode="auto">
              <a:xfrm>
                <a:off x="2467" y="1267"/>
                <a:ext cx="781" cy="373"/>
              </a:xfrm>
              <a:custGeom>
                <a:avLst/>
                <a:gdLst>
                  <a:gd name="T0" fmla="*/ 781 w 781"/>
                  <a:gd name="T1" fmla="*/ 0 h 373"/>
                  <a:gd name="T2" fmla="*/ 0 w 781"/>
                  <a:gd name="T3" fmla="*/ 0 h 373"/>
                  <a:gd name="T4" fmla="*/ 0 w 781"/>
                  <a:gd name="T5" fmla="*/ 162 h 373"/>
                  <a:gd name="T6" fmla="*/ 73 w 781"/>
                  <a:gd name="T7" fmla="*/ 235 h 373"/>
                  <a:gd name="T8" fmla="*/ 73 w 781"/>
                  <a:gd name="T9" fmla="*/ 300 h 373"/>
                  <a:gd name="T10" fmla="*/ 125 w 781"/>
                  <a:gd name="T11" fmla="*/ 300 h 373"/>
                  <a:gd name="T12" fmla="*/ 198 w 781"/>
                  <a:gd name="T13" fmla="*/ 373 h 373"/>
                  <a:gd name="T14" fmla="*/ 304 w 781"/>
                  <a:gd name="T15" fmla="*/ 373 h 373"/>
                  <a:gd name="T16" fmla="*/ 304 w 781"/>
                  <a:gd name="T17" fmla="*/ 332 h 373"/>
                  <a:gd name="T18" fmla="*/ 781 w 781"/>
                  <a:gd name="T19" fmla="*/ 332 h 373"/>
                  <a:gd name="T20" fmla="*/ 781 w 781"/>
                  <a:gd name="T21"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1" h="373">
                    <a:moveTo>
                      <a:pt x="781" y="0"/>
                    </a:moveTo>
                    <a:lnTo>
                      <a:pt x="0" y="0"/>
                    </a:lnTo>
                    <a:lnTo>
                      <a:pt x="0" y="162"/>
                    </a:lnTo>
                    <a:lnTo>
                      <a:pt x="73" y="235"/>
                    </a:lnTo>
                    <a:lnTo>
                      <a:pt x="73" y="300"/>
                    </a:lnTo>
                    <a:lnTo>
                      <a:pt x="125" y="300"/>
                    </a:lnTo>
                    <a:lnTo>
                      <a:pt x="198" y="373"/>
                    </a:lnTo>
                    <a:lnTo>
                      <a:pt x="304" y="373"/>
                    </a:lnTo>
                    <a:lnTo>
                      <a:pt x="304" y="332"/>
                    </a:lnTo>
                    <a:lnTo>
                      <a:pt x="781" y="332"/>
                    </a:lnTo>
                    <a:lnTo>
                      <a:pt x="781" y="0"/>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04" name="Rectangle 41"/>
              <p:cNvSpPr>
                <a:spLocks noChangeArrowheads="1"/>
              </p:cNvSpPr>
              <p:nvPr/>
            </p:nvSpPr>
            <p:spPr bwMode="auto">
              <a:xfrm>
                <a:off x="2771" y="1599"/>
                <a:ext cx="477" cy="393"/>
              </a:xfrm>
              <a:prstGeom prst="rect">
                <a:avLst/>
              </a:prstGeom>
              <a:solidFill>
                <a:schemeClr val="bg2"/>
              </a:solidFill>
              <a:ln w="25400" cap="rnd">
                <a:solidFill>
                  <a:schemeClr val="bg1"/>
                </a:solidFill>
                <a:miter lim="800000"/>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05" name="Freeform 42"/>
              <p:cNvSpPr>
                <a:spLocks/>
              </p:cNvSpPr>
              <p:nvPr/>
            </p:nvSpPr>
            <p:spPr bwMode="auto">
              <a:xfrm>
                <a:off x="2888" y="2356"/>
                <a:ext cx="425" cy="498"/>
              </a:xfrm>
              <a:custGeom>
                <a:avLst/>
                <a:gdLst>
                  <a:gd name="T0" fmla="*/ 150 w 425"/>
                  <a:gd name="T1" fmla="*/ 458 h 498"/>
                  <a:gd name="T2" fmla="*/ 150 w 425"/>
                  <a:gd name="T3" fmla="*/ 474 h 498"/>
                  <a:gd name="T4" fmla="*/ 57 w 425"/>
                  <a:gd name="T5" fmla="*/ 474 h 498"/>
                  <a:gd name="T6" fmla="*/ 57 w 425"/>
                  <a:gd name="T7" fmla="*/ 498 h 498"/>
                  <a:gd name="T8" fmla="*/ 0 w 425"/>
                  <a:gd name="T9" fmla="*/ 498 h 498"/>
                  <a:gd name="T10" fmla="*/ 0 w 425"/>
                  <a:gd name="T11" fmla="*/ 0 h 498"/>
                  <a:gd name="T12" fmla="*/ 425 w 425"/>
                  <a:gd name="T13" fmla="*/ 0 h 498"/>
                  <a:gd name="T14" fmla="*/ 425 w 425"/>
                  <a:gd name="T15" fmla="*/ 458 h 498"/>
                  <a:gd name="T16" fmla="*/ 150 w 425"/>
                  <a:gd name="T17" fmla="*/ 45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498">
                    <a:moveTo>
                      <a:pt x="150" y="458"/>
                    </a:moveTo>
                    <a:lnTo>
                      <a:pt x="150" y="474"/>
                    </a:lnTo>
                    <a:lnTo>
                      <a:pt x="57" y="474"/>
                    </a:lnTo>
                    <a:lnTo>
                      <a:pt x="57" y="498"/>
                    </a:lnTo>
                    <a:lnTo>
                      <a:pt x="0" y="498"/>
                    </a:lnTo>
                    <a:lnTo>
                      <a:pt x="0" y="0"/>
                    </a:lnTo>
                    <a:lnTo>
                      <a:pt x="425" y="0"/>
                    </a:lnTo>
                    <a:lnTo>
                      <a:pt x="425" y="458"/>
                    </a:lnTo>
                    <a:lnTo>
                      <a:pt x="150" y="458"/>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06" name="Freeform 43"/>
              <p:cNvSpPr>
                <a:spLocks/>
              </p:cNvSpPr>
              <p:nvPr/>
            </p:nvSpPr>
            <p:spPr bwMode="auto">
              <a:xfrm>
                <a:off x="2374" y="1267"/>
                <a:ext cx="397" cy="616"/>
              </a:xfrm>
              <a:custGeom>
                <a:avLst/>
                <a:gdLst>
                  <a:gd name="T0" fmla="*/ 93 w 397"/>
                  <a:gd name="T1" fmla="*/ 0 h 616"/>
                  <a:gd name="T2" fmla="*/ 20 w 397"/>
                  <a:gd name="T3" fmla="*/ 0 h 616"/>
                  <a:gd name="T4" fmla="*/ 20 w 397"/>
                  <a:gd name="T5" fmla="*/ 276 h 616"/>
                  <a:gd name="T6" fmla="*/ 40 w 397"/>
                  <a:gd name="T7" fmla="*/ 304 h 616"/>
                  <a:gd name="T8" fmla="*/ 40 w 397"/>
                  <a:gd name="T9" fmla="*/ 324 h 616"/>
                  <a:gd name="T10" fmla="*/ 0 w 397"/>
                  <a:gd name="T11" fmla="*/ 401 h 616"/>
                  <a:gd name="T12" fmla="*/ 12 w 397"/>
                  <a:gd name="T13" fmla="*/ 413 h 616"/>
                  <a:gd name="T14" fmla="*/ 12 w 397"/>
                  <a:gd name="T15" fmla="*/ 616 h 616"/>
                  <a:gd name="T16" fmla="*/ 397 w 397"/>
                  <a:gd name="T17" fmla="*/ 616 h 616"/>
                  <a:gd name="T18" fmla="*/ 397 w 397"/>
                  <a:gd name="T19" fmla="*/ 373 h 616"/>
                  <a:gd name="T20" fmla="*/ 291 w 397"/>
                  <a:gd name="T21" fmla="*/ 373 h 616"/>
                  <a:gd name="T22" fmla="*/ 223 w 397"/>
                  <a:gd name="T23" fmla="*/ 300 h 616"/>
                  <a:gd name="T24" fmla="*/ 166 w 397"/>
                  <a:gd name="T25" fmla="*/ 300 h 616"/>
                  <a:gd name="T26" fmla="*/ 166 w 397"/>
                  <a:gd name="T27" fmla="*/ 235 h 616"/>
                  <a:gd name="T28" fmla="*/ 93 w 397"/>
                  <a:gd name="T29" fmla="*/ 162 h 616"/>
                  <a:gd name="T30" fmla="*/ 93 w 397"/>
                  <a:gd name="T31"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616">
                    <a:moveTo>
                      <a:pt x="93" y="0"/>
                    </a:moveTo>
                    <a:lnTo>
                      <a:pt x="20" y="0"/>
                    </a:lnTo>
                    <a:lnTo>
                      <a:pt x="20" y="276"/>
                    </a:lnTo>
                    <a:lnTo>
                      <a:pt x="40" y="304"/>
                    </a:lnTo>
                    <a:lnTo>
                      <a:pt x="40" y="324"/>
                    </a:lnTo>
                    <a:lnTo>
                      <a:pt x="0" y="401"/>
                    </a:lnTo>
                    <a:lnTo>
                      <a:pt x="12" y="413"/>
                    </a:lnTo>
                    <a:lnTo>
                      <a:pt x="12" y="616"/>
                    </a:lnTo>
                    <a:lnTo>
                      <a:pt x="397" y="616"/>
                    </a:lnTo>
                    <a:lnTo>
                      <a:pt x="397" y="373"/>
                    </a:lnTo>
                    <a:lnTo>
                      <a:pt x="291" y="373"/>
                    </a:lnTo>
                    <a:lnTo>
                      <a:pt x="223" y="300"/>
                    </a:lnTo>
                    <a:lnTo>
                      <a:pt x="166" y="300"/>
                    </a:lnTo>
                    <a:lnTo>
                      <a:pt x="166" y="235"/>
                    </a:lnTo>
                    <a:lnTo>
                      <a:pt x="93" y="162"/>
                    </a:lnTo>
                    <a:lnTo>
                      <a:pt x="93" y="0"/>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07" name="Freeform 44"/>
              <p:cNvSpPr>
                <a:spLocks/>
              </p:cNvSpPr>
              <p:nvPr/>
            </p:nvSpPr>
            <p:spPr bwMode="auto">
              <a:xfrm>
                <a:off x="2580" y="1883"/>
                <a:ext cx="308" cy="473"/>
              </a:xfrm>
              <a:custGeom>
                <a:avLst/>
                <a:gdLst>
                  <a:gd name="T0" fmla="*/ 0 w 308"/>
                  <a:gd name="T1" fmla="*/ 0 h 473"/>
                  <a:gd name="T2" fmla="*/ 0 w 308"/>
                  <a:gd name="T3" fmla="*/ 473 h 473"/>
                  <a:gd name="T4" fmla="*/ 308 w 308"/>
                  <a:gd name="T5" fmla="*/ 473 h 473"/>
                  <a:gd name="T6" fmla="*/ 308 w 308"/>
                  <a:gd name="T7" fmla="*/ 109 h 473"/>
                  <a:gd name="T8" fmla="*/ 191 w 308"/>
                  <a:gd name="T9" fmla="*/ 109 h 473"/>
                  <a:gd name="T10" fmla="*/ 191 w 308"/>
                  <a:gd name="T11" fmla="*/ 0 h 473"/>
                  <a:gd name="T12" fmla="*/ 0 w 308"/>
                  <a:gd name="T13" fmla="*/ 0 h 473"/>
                </a:gdLst>
                <a:ahLst/>
                <a:cxnLst>
                  <a:cxn ang="0">
                    <a:pos x="T0" y="T1"/>
                  </a:cxn>
                  <a:cxn ang="0">
                    <a:pos x="T2" y="T3"/>
                  </a:cxn>
                  <a:cxn ang="0">
                    <a:pos x="T4" y="T5"/>
                  </a:cxn>
                  <a:cxn ang="0">
                    <a:pos x="T6" y="T7"/>
                  </a:cxn>
                  <a:cxn ang="0">
                    <a:pos x="T8" y="T9"/>
                  </a:cxn>
                  <a:cxn ang="0">
                    <a:pos x="T10" y="T11"/>
                  </a:cxn>
                  <a:cxn ang="0">
                    <a:pos x="T12" y="T13"/>
                  </a:cxn>
                </a:cxnLst>
                <a:rect l="0" t="0" r="r" b="b"/>
                <a:pathLst>
                  <a:path w="308" h="473">
                    <a:moveTo>
                      <a:pt x="0" y="0"/>
                    </a:moveTo>
                    <a:lnTo>
                      <a:pt x="0" y="473"/>
                    </a:lnTo>
                    <a:lnTo>
                      <a:pt x="308" y="473"/>
                    </a:lnTo>
                    <a:lnTo>
                      <a:pt x="308" y="109"/>
                    </a:lnTo>
                    <a:lnTo>
                      <a:pt x="191" y="109"/>
                    </a:lnTo>
                    <a:lnTo>
                      <a:pt x="191" y="0"/>
                    </a:lnTo>
                    <a:lnTo>
                      <a:pt x="0" y="0"/>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08" name="Freeform 45"/>
              <p:cNvSpPr>
                <a:spLocks/>
              </p:cNvSpPr>
              <p:nvPr/>
            </p:nvSpPr>
            <p:spPr bwMode="auto">
              <a:xfrm>
                <a:off x="1933" y="1482"/>
                <a:ext cx="481" cy="401"/>
              </a:xfrm>
              <a:custGeom>
                <a:avLst/>
                <a:gdLst>
                  <a:gd name="T0" fmla="*/ 453 w 481"/>
                  <a:gd name="T1" fmla="*/ 401 h 401"/>
                  <a:gd name="T2" fmla="*/ 0 w 481"/>
                  <a:gd name="T3" fmla="*/ 401 h 401"/>
                  <a:gd name="T4" fmla="*/ 0 w 481"/>
                  <a:gd name="T5" fmla="*/ 235 h 401"/>
                  <a:gd name="T6" fmla="*/ 24 w 481"/>
                  <a:gd name="T7" fmla="*/ 129 h 401"/>
                  <a:gd name="T8" fmla="*/ 24 w 481"/>
                  <a:gd name="T9" fmla="*/ 0 h 401"/>
                  <a:gd name="T10" fmla="*/ 101 w 481"/>
                  <a:gd name="T11" fmla="*/ 36 h 401"/>
                  <a:gd name="T12" fmla="*/ 101 w 481"/>
                  <a:gd name="T13" fmla="*/ 61 h 401"/>
                  <a:gd name="T14" fmla="*/ 461 w 481"/>
                  <a:gd name="T15" fmla="*/ 61 h 401"/>
                  <a:gd name="T16" fmla="*/ 481 w 481"/>
                  <a:gd name="T17" fmla="*/ 89 h 401"/>
                  <a:gd name="T18" fmla="*/ 481 w 481"/>
                  <a:gd name="T19" fmla="*/ 109 h 401"/>
                  <a:gd name="T20" fmla="*/ 441 w 481"/>
                  <a:gd name="T21" fmla="*/ 186 h 401"/>
                  <a:gd name="T22" fmla="*/ 453 w 481"/>
                  <a:gd name="T23" fmla="*/ 198 h 401"/>
                  <a:gd name="T24" fmla="*/ 453 w 481"/>
                  <a:gd name="T25"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 h="401">
                    <a:moveTo>
                      <a:pt x="453" y="401"/>
                    </a:moveTo>
                    <a:lnTo>
                      <a:pt x="0" y="401"/>
                    </a:lnTo>
                    <a:lnTo>
                      <a:pt x="0" y="235"/>
                    </a:lnTo>
                    <a:lnTo>
                      <a:pt x="24" y="129"/>
                    </a:lnTo>
                    <a:lnTo>
                      <a:pt x="24" y="0"/>
                    </a:lnTo>
                    <a:lnTo>
                      <a:pt x="101" y="36"/>
                    </a:lnTo>
                    <a:lnTo>
                      <a:pt x="101" y="61"/>
                    </a:lnTo>
                    <a:lnTo>
                      <a:pt x="461" y="61"/>
                    </a:lnTo>
                    <a:lnTo>
                      <a:pt x="481" y="89"/>
                    </a:lnTo>
                    <a:lnTo>
                      <a:pt x="481" y="109"/>
                    </a:lnTo>
                    <a:lnTo>
                      <a:pt x="441" y="186"/>
                    </a:lnTo>
                    <a:lnTo>
                      <a:pt x="453" y="198"/>
                    </a:lnTo>
                    <a:lnTo>
                      <a:pt x="453" y="401"/>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09" name="Freeform 46"/>
              <p:cNvSpPr>
                <a:spLocks/>
              </p:cNvSpPr>
              <p:nvPr/>
            </p:nvSpPr>
            <p:spPr bwMode="auto">
              <a:xfrm>
                <a:off x="2208" y="1883"/>
                <a:ext cx="372" cy="595"/>
              </a:xfrm>
              <a:custGeom>
                <a:avLst/>
                <a:gdLst>
                  <a:gd name="T0" fmla="*/ 372 w 372"/>
                  <a:gd name="T1" fmla="*/ 0 h 595"/>
                  <a:gd name="T2" fmla="*/ 0 w 372"/>
                  <a:gd name="T3" fmla="*/ 0 h 595"/>
                  <a:gd name="T4" fmla="*/ 0 w 372"/>
                  <a:gd name="T5" fmla="*/ 218 h 595"/>
                  <a:gd name="T6" fmla="*/ 340 w 372"/>
                  <a:gd name="T7" fmla="*/ 595 h 595"/>
                  <a:gd name="T8" fmla="*/ 340 w 372"/>
                  <a:gd name="T9" fmla="*/ 534 h 595"/>
                  <a:gd name="T10" fmla="*/ 372 w 372"/>
                  <a:gd name="T11" fmla="*/ 534 h 595"/>
                  <a:gd name="T12" fmla="*/ 372 w 372"/>
                  <a:gd name="T13" fmla="*/ 0 h 595"/>
                </a:gdLst>
                <a:ahLst/>
                <a:cxnLst>
                  <a:cxn ang="0">
                    <a:pos x="T0" y="T1"/>
                  </a:cxn>
                  <a:cxn ang="0">
                    <a:pos x="T2" y="T3"/>
                  </a:cxn>
                  <a:cxn ang="0">
                    <a:pos x="T4" y="T5"/>
                  </a:cxn>
                  <a:cxn ang="0">
                    <a:pos x="T6" y="T7"/>
                  </a:cxn>
                  <a:cxn ang="0">
                    <a:pos x="T8" y="T9"/>
                  </a:cxn>
                  <a:cxn ang="0">
                    <a:pos x="T10" y="T11"/>
                  </a:cxn>
                  <a:cxn ang="0">
                    <a:pos x="T12" y="T13"/>
                  </a:cxn>
                </a:cxnLst>
                <a:rect l="0" t="0" r="r" b="b"/>
                <a:pathLst>
                  <a:path w="372" h="595">
                    <a:moveTo>
                      <a:pt x="372" y="0"/>
                    </a:moveTo>
                    <a:lnTo>
                      <a:pt x="0" y="0"/>
                    </a:lnTo>
                    <a:lnTo>
                      <a:pt x="0" y="218"/>
                    </a:lnTo>
                    <a:lnTo>
                      <a:pt x="340" y="595"/>
                    </a:lnTo>
                    <a:lnTo>
                      <a:pt x="340" y="534"/>
                    </a:lnTo>
                    <a:lnTo>
                      <a:pt x="372" y="534"/>
                    </a:lnTo>
                    <a:lnTo>
                      <a:pt x="372" y="0"/>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10" name="Freeform 47"/>
              <p:cNvSpPr>
                <a:spLocks/>
              </p:cNvSpPr>
              <p:nvPr/>
            </p:nvSpPr>
            <p:spPr bwMode="auto">
              <a:xfrm>
                <a:off x="1917" y="1883"/>
                <a:ext cx="659" cy="898"/>
              </a:xfrm>
              <a:custGeom>
                <a:avLst/>
                <a:gdLst>
                  <a:gd name="T0" fmla="*/ 631 w 659"/>
                  <a:gd name="T1" fmla="*/ 898 h 898"/>
                  <a:gd name="T2" fmla="*/ 433 w 659"/>
                  <a:gd name="T3" fmla="*/ 846 h 898"/>
                  <a:gd name="T4" fmla="*/ 331 w 659"/>
                  <a:gd name="T5" fmla="*/ 724 h 898"/>
                  <a:gd name="T6" fmla="*/ 299 w 659"/>
                  <a:gd name="T7" fmla="*/ 724 h 898"/>
                  <a:gd name="T8" fmla="*/ 299 w 659"/>
                  <a:gd name="T9" fmla="*/ 692 h 898"/>
                  <a:gd name="T10" fmla="*/ 263 w 659"/>
                  <a:gd name="T11" fmla="*/ 692 h 898"/>
                  <a:gd name="T12" fmla="*/ 129 w 659"/>
                  <a:gd name="T13" fmla="*/ 494 h 898"/>
                  <a:gd name="T14" fmla="*/ 89 w 659"/>
                  <a:gd name="T15" fmla="*/ 453 h 898"/>
                  <a:gd name="T16" fmla="*/ 89 w 659"/>
                  <a:gd name="T17" fmla="*/ 405 h 898"/>
                  <a:gd name="T18" fmla="*/ 56 w 659"/>
                  <a:gd name="T19" fmla="*/ 372 h 898"/>
                  <a:gd name="T20" fmla="*/ 56 w 659"/>
                  <a:gd name="T21" fmla="*/ 332 h 898"/>
                  <a:gd name="T22" fmla="*/ 81 w 659"/>
                  <a:gd name="T23" fmla="*/ 360 h 898"/>
                  <a:gd name="T24" fmla="*/ 81 w 659"/>
                  <a:gd name="T25" fmla="*/ 295 h 898"/>
                  <a:gd name="T26" fmla="*/ 40 w 659"/>
                  <a:gd name="T27" fmla="*/ 295 h 898"/>
                  <a:gd name="T28" fmla="*/ 4 w 659"/>
                  <a:gd name="T29" fmla="*/ 206 h 898"/>
                  <a:gd name="T30" fmla="*/ 4 w 659"/>
                  <a:gd name="T31" fmla="*/ 170 h 898"/>
                  <a:gd name="T32" fmla="*/ 20 w 659"/>
                  <a:gd name="T33" fmla="*/ 153 h 898"/>
                  <a:gd name="T34" fmla="*/ 0 w 659"/>
                  <a:gd name="T35" fmla="*/ 60 h 898"/>
                  <a:gd name="T36" fmla="*/ 16 w 659"/>
                  <a:gd name="T37" fmla="*/ 44 h 898"/>
                  <a:gd name="T38" fmla="*/ 16 w 659"/>
                  <a:gd name="T39" fmla="*/ 0 h 898"/>
                  <a:gd name="T40" fmla="*/ 291 w 659"/>
                  <a:gd name="T41" fmla="*/ 0 h 898"/>
                  <a:gd name="T42" fmla="*/ 291 w 659"/>
                  <a:gd name="T43" fmla="*/ 218 h 898"/>
                  <a:gd name="T44" fmla="*/ 631 w 659"/>
                  <a:gd name="T45" fmla="*/ 595 h 898"/>
                  <a:gd name="T46" fmla="*/ 631 w 659"/>
                  <a:gd name="T47" fmla="*/ 651 h 898"/>
                  <a:gd name="T48" fmla="*/ 659 w 659"/>
                  <a:gd name="T49" fmla="*/ 680 h 898"/>
                  <a:gd name="T50" fmla="*/ 659 w 659"/>
                  <a:gd name="T51" fmla="*/ 724 h 898"/>
                  <a:gd name="T52" fmla="*/ 631 w 659"/>
                  <a:gd name="T53" fmla="*/ 753 h 898"/>
                  <a:gd name="T54" fmla="*/ 631 w 659"/>
                  <a:gd name="T55" fmla="*/ 898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9" h="898">
                    <a:moveTo>
                      <a:pt x="631" y="898"/>
                    </a:moveTo>
                    <a:lnTo>
                      <a:pt x="433" y="846"/>
                    </a:lnTo>
                    <a:lnTo>
                      <a:pt x="331" y="724"/>
                    </a:lnTo>
                    <a:lnTo>
                      <a:pt x="299" y="724"/>
                    </a:lnTo>
                    <a:lnTo>
                      <a:pt x="299" y="692"/>
                    </a:lnTo>
                    <a:lnTo>
                      <a:pt x="263" y="692"/>
                    </a:lnTo>
                    <a:lnTo>
                      <a:pt x="129" y="494"/>
                    </a:lnTo>
                    <a:lnTo>
                      <a:pt x="89" y="453"/>
                    </a:lnTo>
                    <a:lnTo>
                      <a:pt x="89" y="405"/>
                    </a:lnTo>
                    <a:lnTo>
                      <a:pt x="56" y="372"/>
                    </a:lnTo>
                    <a:lnTo>
                      <a:pt x="56" y="332"/>
                    </a:lnTo>
                    <a:lnTo>
                      <a:pt x="81" y="360"/>
                    </a:lnTo>
                    <a:lnTo>
                      <a:pt x="81" y="295"/>
                    </a:lnTo>
                    <a:lnTo>
                      <a:pt x="40" y="295"/>
                    </a:lnTo>
                    <a:lnTo>
                      <a:pt x="4" y="206"/>
                    </a:lnTo>
                    <a:lnTo>
                      <a:pt x="4" y="170"/>
                    </a:lnTo>
                    <a:lnTo>
                      <a:pt x="20" y="153"/>
                    </a:lnTo>
                    <a:lnTo>
                      <a:pt x="0" y="60"/>
                    </a:lnTo>
                    <a:lnTo>
                      <a:pt x="16" y="44"/>
                    </a:lnTo>
                    <a:lnTo>
                      <a:pt x="16" y="0"/>
                    </a:lnTo>
                    <a:lnTo>
                      <a:pt x="291" y="0"/>
                    </a:lnTo>
                    <a:lnTo>
                      <a:pt x="291" y="218"/>
                    </a:lnTo>
                    <a:lnTo>
                      <a:pt x="631" y="595"/>
                    </a:lnTo>
                    <a:lnTo>
                      <a:pt x="631" y="651"/>
                    </a:lnTo>
                    <a:lnTo>
                      <a:pt x="659" y="680"/>
                    </a:lnTo>
                    <a:lnTo>
                      <a:pt x="659" y="724"/>
                    </a:lnTo>
                    <a:lnTo>
                      <a:pt x="631" y="753"/>
                    </a:lnTo>
                    <a:lnTo>
                      <a:pt x="631" y="898"/>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11" name="Freeform 48"/>
              <p:cNvSpPr>
                <a:spLocks/>
              </p:cNvSpPr>
              <p:nvPr/>
            </p:nvSpPr>
            <p:spPr bwMode="auto">
              <a:xfrm>
                <a:off x="3948" y="2393"/>
                <a:ext cx="360" cy="312"/>
              </a:xfrm>
              <a:custGeom>
                <a:avLst/>
                <a:gdLst>
                  <a:gd name="T0" fmla="*/ 0 w 360"/>
                  <a:gd name="T1" fmla="*/ 0 h 312"/>
                  <a:gd name="T2" fmla="*/ 0 w 360"/>
                  <a:gd name="T3" fmla="*/ 271 h 312"/>
                  <a:gd name="T4" fmla="*/ 37 w 360"/>
                  <a:gd name="T5" fmla="*/ 312 h 312"/>
                  <a:gd name="T6" fmla="*/ 255 w 360"/>
                  <a:gd name="T7" fmla="*/ 312 h 312"/>
                  <a:gd name="T8" fmla="*/ 255 w 360"/>
                  <a:gd name="T9" fmla="*/ 186 h 312"/>
                  <a:gd name="T10" fmla="*/ 328 w 360"/>
                  <a:gd name="T11" fmla="*/ 117 h 312"/>
                  <a:gd name="T12" fmla="*/ 328 w 360"/>
                  <a:gd name="T13" fmla="*/ 65 h 312"/>
                  <a:gd name="T14" fmla="*/ 356 w 360"/>
                  <a:gd name="T15" fmla="*/ 36 h 312"/>
                  <a:gd name="T16" fmla="*/ 360 w 360"/>
                  <a:gd name="T17" fmla="*/ 32 h 312"/>
                  <a:gd name="T18" fmla="*/ 288 w 360"/>
                  <a:gd name="T19" fmla="*/ 32 h 312"/>
                  <a:gd name="T20" fmla="*/ 320 w 360"/>
                  <a:gd name="T21" fmla="*/ 0 h 312"/>
                  <a:gd name="T22" fmla="*/ 0 w 360"/>
                  <a:gd name="T2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312">
                    <a:moveTo>
                      <a:pt x="0" y="0"/>
                    </a:moveTo>
                    <a:lnTo>
                      <a:pt x="0" y="271"/>
                    </a:lnTo>
                    <a:lnTo>
                      <a:pt x="37" y="312"/>
                    </a:lnTo>
                    <a:lnTo>
                      <a:pt x="255" y="312"/>
                    </a:lnTo>
                    <a:lnTo>
                      <a:pt x="255" y="186"/>
                    </a:lnTo>
                    <a:lnTo>
                      <a:pt x="328" y="117"/>
                    </a:lnTo>
                    <a:lnTo>
                      <a:pt x="328" y="65"/>
                    </a:lnTo>
                    <a:lnTo>
                      <a:pt x="356" y="36"/>
                    </a:lnTo>
                    <a:lnTo>
                      <a:pt x="360" y="32"/>
                    </a:lnTo>
                    <a:lnTo>
                      <a:pt x="288" y="32"/>
                    </a:lnTo>
                    <a:lnTo>
                      <a:pt x="320" y="0"/>
                    </a:lnTo>
                    <a:lnTo>
                      <a:pt x="0" y="0"/>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12" name="Freeform 49"/>
              <p:cNvSpPr>
                <a:spLocks/>
              </p:cNvSpPr>
              <p:nvPr/>
            </p:nvSpPr>
            <p:spPr bwMode="auto">
              <a:xfrm>
                <a:off x="2548" y="2356"/>
                <a:ext cx="340" cy="498"/>
              </a:xfrm>
              <a:custGeom>
                <a:avLst/>
                <a:gdLst>
                  <a:gd name="T0" fmla="*/ 340 w 340"/>
                  <a:gd name="T1" fmla="*/ 498 h 498"/>
                  <a:gd name="T2" fmla="*/ 214 w 340"/>
                  <a:gd name="T3" fmla="*/ 498 h 498"/>
                  <a:gd name="T4" fmla="*/ 0 w 340"/>
                  <a:gd name="T5" fmla="*/ 425 h 498"/>
                  <a:gd name="T6" fmla="*/ 0 w 340"/>
                  <a:gd name="T7" fmla="*/ 280 h 498"/>
                  <a:gd name="T8" fmla="*/ 28 w 340"/>
                  <a:gd name="T9" fmla="*/ 251 h 498"/>
                  <a:gd name="T10" fmla="*/ 28 w 340"/>
                  <a:gd name="T11" fmla="*/ 207 h 498"/>
                  <a:gd name="T12" fmla="*/ 0 w 340"/>
                  <a:gd name="T13" fmla="*/ 178 h 498"/>
                  <a:gd name="T14" fmla="*/ 0 w 340"/>
                  <a:gd name="T15" fmla="*/ 118 h 498"/>
                  <a:gd name="T16" fmla="*/ 0 w 340"/>
                  <a:gd name="T17" fmla="*/ 57 h 498"/>
                  <a:gd name="T18" fmla="*/ 32 w 340"/>
                  <a:gd name="T19" fmla="*/ 57 h 498"/>
                  <a:gd name="T20" fmla="*/ 32 w 340"/>
                  <a:gd name="T21" fmla="*/ 0 h 498"/>
                  <a:gd name="T22" fmla="*/ 340 w 340"/>
                  <a:gd name="T23" fmla="*/ 0 h 498"/>
                  <a:gd name="T24" fmla="*/ 340 w 340"/>
                  <a:gd name="T25"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98">
                    <a:moveTo>
                      <a:pt x="340" y="498"/>
                    </a:moveTo>
                    <a:lnTo>
                      <a:pt x="214" y="498"/>
                    </a:lnTo>
                    <a:lnTo>
                      <a:pt x="0" y="425"/>
                    </a:lnTo>
                    <a:lnTo>
                      <a:pt x="0" y="280"/>
                    </a:lnTo>
                    <a:lnTo>
                      <a:pt x="28" y="251"/>
                    </a:lnTo>
                    <a:lnTo>
                      <a:pt x="28" y="207"/>
                    </a:lnTo>
                    <a:lnTo>
                      <a:pt x="0" y="178"/>
                    </a:lnTo>
                    <a:lnTo>
                      <a:pt x="0" y="118"/>
                    </a:lnTo>
                    <a:lnTo>
                      <a:pt x="0" y="57"/>
                    </a:lnTo>
                    <a:lnTo>
                      <a:pt x="32" y="57"/>
                    </a:lnTo>
                    <a:lnTo>
                      <a:pt x="32" y="0"/>
                    </a:lnTo>
                    <a:lnTo>
                      <a:pt x="340" y="0"/>
                    </a:lnTo>
                    <a:lnTo>
                      <a:pt x="340" y="498"/>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13" name="Freeform 50"/>
              <p:cNvSpPr>
                <a:spLocks/>
              </p:cNvSpPr>
              <p:nvPr/>
            </p:nvSpPr>
            <p:spPr bwMode="auto">
              <a:xfrm>
                <a:off x="4414" y="2510"/>
                <a:ext cx="307" cy="429"/>
              </a:xfrm>
              <a:custGeom>
                <a:avLst/>
                <a:gdLst>
                  <a:gd name="T0" fmla="*/ 64 w 307"/>
                  <a:gd name="T1" fmla="*/ 429 h 429"/>
                  <a:gd name="T2" fmla="*/ 0 w 307"/>
                  <a:gd name="T3" fmla="*/ 429 h 429"/>
                  <a:gd name="T4" fmla="*/ 0 w 307"/>
                  <a:gd name="T5" fmla="*/ 0 h 429"/>
                  <a:gd name="T6" fmla="*/ 214 w 307"/>
                  <a:gd name="T7" fmla="*/ 0 h 429"/>
                  <a:gd name="T8" fmla="*/ 307 w 307"/>
                  <a:gd name="T9" fmla="*/ 255 h 429"/>
                  <a:gd name="T10" fmla="*/ 307 w 307"/>
                  <a:gd name="T11" fmla="*/ 365 h 429"/>
                  <a:gd name="T12" fmla="*/ 64 w 307"/>
                  <a:gd name="T13" fmla="*/ 365 h 429"/>
                  <a:gd name="T14" fmla="*/ 64 w 307"/>
                  <a:gd name="T15" fmla="*/ 429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429">
                    <a:moveTo>
                      <a:pt x="64" y="429"/>
                    </a:moveTo>
                    <a:lnTo>
                      <a:pt x="0" y="429"/>
                    </a:lnTo>
                    <a:lnTo>
                      <a:pt x="0" y="0"/>
                    </a:lnTo>
                    <a:lnTo>
                      <a:pt x="214" y="0"/>
                    </a:lnTo>
                    <a:lnTo>
                      <a:pt x="307" y="255"/>
                    </a:lnTo>
                    <a:lnTo>
                      <a:pt x="307" y="365"/>
                    </a:lnTo>
                    <a:lnTo>
                      <a:pt x="64" y="365"/>
                    </a:lnTo>
                    <a:lnTo>
                      <a:pt x="64" y="429"/>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14" name="Freeform 51"/>
              <p:cNvSpPr>
                <a:spLocks/>
              </p:cNvSpPr>
              <p:nvPr/>
            </p:nvSpPr>
            <p:spPr bwMode="auto">
              <a:xfrm>
                <a:off x="1957" y="1267"/>
                <a:ext cx="437" cy="276"/>
              </a:xfrm>
              <a:custGeom>
                <a:avLst/>
                <a:gdLst>
                  <a:gd name="T0" fmla="*/ 437 w 437"/>
                  <a:gd name="T1" fmla="*/ 0 h 276"/>
                  <a:gd name="T2" fmla="*/ 105 w 437"/>
                  <a:gd name="T3" fmla="*/ 0 h 276"/>
                  <a:gd name="T4" fmla="*/ 105 w 437"/>
                  <a:gd name="T5" fmla="*/ 24 h 276"/>
                  <a:gd name="T6" fmla="*/ 109 w 437"/>
                  <a:gd name="T7" fmla="*/ 53 h 276"/>
                  <a:gd name="T8" fmla="*/ 130 w 437"/>
                  <a:gd name="T9" fmla="*/ 73 h 276"/>
                  <a:gd name="T10" fmla="*/ 93 w 437"/>
                  <a:gd name="T11" fmla="*/ 114 h 276"/>
                  <a:gd name="T12" fmla="*/ 93 w 437"/>
                  <a:gd name="T13" fmla="*/ 81 h 276"/>
                  <a:gd name="T14" fmla="*/ 4 w 437"/>
                  <a:gd name="T15" fmla="*/ 33 h 276"/>
                  <a:gd name="T16" fmla="*/ 4 w 437"/>
                  <a:gd name="T17" fmla="*/ 138 h 276"/>
                  <a:gd name="T18" fmla="*/ 24 w 437"/>
                  <a:gd name="T19" fmla="*/ 158 h 276"/>
                  <a:gd name="T20" fmla="*/ 0 w 437"/>
                  <a:gd name="T21" fmla="*/ 182 h 276"/>
                  <a:gd name="T22" fmla="*/ 0 w 437"/>
                  <a:gd name="T23" fmla="*/ 215 h 276"/>
                  <a:gd name="T24" fmla="*/ 77 w 437"/>
                  <a:gd name="T25" fmla="*/ 251 h 276"/>
                  <a:gd name="T26" fmla="*/ 77 w 437"/>
                  <a:gd name="T27" fmla="*/ 276 h 276"/>
                  <a:gd name="T28" fmla="*/ 437 w 437"/>
                  <a:gd name="T29" fmla="*/ 276 h 276"/>
                  <a:gd name="T30" fmla="*/ 437 w 437"/>
                  <a:gd name="T3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7" h="276">
                    <a:moveTo>
                      <a:pt x="437" y="0"/>
                    </a:moveTo>
                    <a:lnTo>
                      <a:pt x="105" y="0"/>
                    </a:lnTo>
                    <a:lnTo>
                      <a:pt x="105" y="24"/>
                    </a:lnTo>
                    <a:lnTo>
                      <a:pt x="109" y="53"/>
                    </a:lnTo>
                    <a:lnTo>
                      <a:pt x="130" y="73"/>
                    </a:lnTo>
                    <a:lnTo>
                      <a:pt x="93" y="114"/>
                    </a:lnTo>
                    <a:lnTo>
                      <a:pt x="93" y="81"/>
                    </a:lnTo>
                    <a:lnTo>
                      <a:pt x="4" y="33"/>
                    </a:lnTo>
                    <a:lnTo>
                      <a:pt x="4" y="138"/>
                    </a:lnTo>
                    <a:lnTo>
                      <a:pt x="24" y="158"/>
                    </a:lnTo>
                    <a:lnTo>
                      <a:pt x="0" y="182"/>
                    </a:lnTo>
                    <a:lnTo>
                      <a:pt x="0" y="215"/>
                    </a:lnTo>
                    <a:lnTo>
                      <a:pt x="77" y="251"/>
                    </a:lnTo>
                    <a:lnTo>
                      <a:pt x="77" y="276"/>
                    </a:lnTo>
                    <a:lnTo>
                      <a:pt x="437" y="276"/>
                    </a:lnTo>
                    <a:lnTo>
                      <a:pt x="437" y="0"/>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15" name="Freeform 52"/>
              <p:cNvSpPr>
                <a:spLocks/>
              </p:cNvSpPr>
              <p:nvPr/>
            </p:nvSpPr>
            <p:spPr bwMode="auto">
              <a:xfrm>
                <a:off x="4139" y="1834"/>
                <a:ext cx="295" cy="494"/>
              </a:xfrm>
              <a:custGeom>
                <a:avLst/>
                <a:gdLst>
                  <a:gd name="T0" fmla="*/ 295 w 295"/>
                  <a:gd name="T1" fmla="*/ 77 h 494"/>
                  <a:gd name="T2" fmla="*/ 230 w 295"/>
                  <a:gd name="T3" fmla="*/ 0 h 494"/>
                  <a:gd name="T4" fmla="*/ 40 w 295"/>
                  <a:gd name="T5" fmla="*/ 0 h 494"/>
                  <a:gd name="T6" fmla="*/ 40 w 295"/>
                  <a:gd name="T7" fmla="*/ 4 h 494"/>
                  <a:gd name="T8" fmla="*/ 76 w 295"/>
                  <a:gd name="T9" fmla="*/ 36 h 494"/>
                  <a:gd name="T10" fmla="*/ 76 w 295"/>
                  <a:gd name="T11" fmla="*/ 61 h 494"/>
                  <a:gd name="T12" fmla="*/ 16 w 295"/>
                  <a:gd name="T13" fmla="*/ 122 h 494"/>
                  <a:gd name="T14" fmla="*/ 40 w 295"/>
                  <a:gd name="T15" fmla="*/ 146 h 494"/>
                  <a:gd name="T16" fmla="*/ 0 w 295"/>
                  <a:gd name="T17" fmla="*/ 186 h 494"/>
                  <a:gd name="T18" fmla="*/ 24 w 295"/>
                  <a:gd name="T19" fmla="*/ 207 h 494"/>
                  <a:gd name="T20" fmla="*/ 24 w 295"/>
                  <a:gd name="T21" fmla="*/ 267 h 494"/>
                  <a:gd name="T22" fmla="*/ 76 w 295"/>
                  <a:gd name="T23" fmla="*/ 320 h 494"/>
                  <a:gd name="T24" fmla="*/ 76 w 295"/>
                  <a:gd name="T25" fmla="*/ 352 h 494"/>
                  <a:gd name="T26" fmla="*/ 97 w 295"/>
                  <a:gd name="T27" fmla="*/ 332 h 494"/>
                  <a:gd name="T28" fmla="*/ 121 w 295"/>
                  <a:gd name="T29" fmla="*/ 332 h 494"/>
                  <a:gd name="T30" fmla="*/ 121 w 295"/>
                  <a:gd name="T31" fmla="*/ 373 h 494"/>
                  <a:gd name="T32" fmla="*/ 93 w 295"/>
                  <a:gd name="T33" fmla="*/ 401 h 494"/>
                  <a:gd name="T34" fmla="*/ 194 w 295"/>
                  <a:gd name="T35" fmla="*/ 494 h 494"/>
                  <a:gd name="T36" fmla="*/ 295 w 295"/>
                  <a:gd name="T37" fmla="*/ 352 h 494"/>
                  <a:gd name="T38" fmla="*/ 295 w 295"/>
                  <a:gd name="T39" fmla="*/ 7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5" h="494">
                    <a:moveTo>
                      <a:pt x="295" y="77"/>
                    </a:moveTo>
                    <a:lnTo>
                      <a:pt x="230" y="0"/>
                    </a:lnTo>
                    <a:lnTo>
                      <a:pt x="40" y="0"/>
                    </a:lnTo>
                    <a:lnTo>
                      <a:pt x="40" y="4"/>
                    </a:lnTo>
                    <a:lnTo>
                      <a:pt x="76" y="36"/>
                    </a:lnTo>
                    <a:lnTo>
                      <a:pt x="76" y="61"/>
                    </a:lnTo>
                    <a:lnTo>
                      <a:pt x="16" y="122"/>
                    </a:lnTo>
                    <a:lnTo>
                      <a:pt x="40" y="146"/>
                    </a:lnTo>
                    <a:lnTo>
                      <a:pt x="0" y="186"/>
                    </a:lnTo>
                    <a:lnTo>
                      <a:pt x="24" y="207"/>
                    </a:lnTo>
                    <a:lnTo>
                      <a:pt x="24" y="267"/>
                    </a:lnTo>
                    <a:lnTo>
                      <a:pt x="76" y="320"/>
                    </a:lnTo>
                    <a:lnTo>
                      <a:pt x="76" y="352"/>
                    </a:lnTo>
                    <a:lnTo>
                      <a:pt x="97" y="332"/>
                    </a:lnTo>
                    <a:lnTo>
                      <a:pt x="121" y="332"/>
                    </a:lnTo>
                    <a:lnTo>
                      <a:pt x="121" y="373"/>
                    </a:lnTo>
                    <a:lnTo>
                      <a:pt x="93" y="401"/>
                    </a:lnTo>
                    <a:lnTo>
                      <a:pt x="194" y="494"/>
                    </a:lnTo>
                    <a:lnTo>
                      <a:pt x="295" y="352"/>
                    </a:lnTo>
                    <a:lnTo>
                      <a:pt x="295" y="77"/>
                    </a:lnTo>
                    <a:close/>
                  </a:path>
                </a:pathLst>
              </a:custGeom>
              <a:solidFill>
                <a:schemeClr val="tx1"/>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16" name="Freeform 53"/>
              <p:cNvSpPr>
                <a:spLocks/>
              </p:cNvSpPr>
              <p:nvPr/>
            </p:nvSpPr>
            <p:spPr bwMode="auto">
              <a:xfrm>
                <a:off x="4276" y="2352"/>
                <a:ext cx="587" cy="158"/>
              </a:xfrm>
              <a:custGeom>
                <a:avLst/>
                <a:gdLst>
                  <a:gd name="T0" fmla="*/ 0 w 587"/>
                  <a:gd name="T1" fmla="*/ 158 h 158"/>
                  <a:gd name="T2" fmla="*/ 352 w 587"/>
                  <a:gd name="T3" fmla="*/ 158 h 158"/>
                  <a:gd name="T4" fmla="*/ 429 w 587"/>
                  <a:gd name="T5" fmla="*/ 158 h 158"/>
                  <a:gd name="T6" fmla="*/ 587 w 587"/>
                  <a:gd name="T7" fmla="*/ 0 h 158"/>
                  <a:gd name="T8" fmla="*/ 494 w 587"/>
                  <a:gd name="T9" fmla="*/ 0 h 158"/>
                  <a:gd name="T10" fmla="*/ 150 w 587"/>
                  <a:gd name="T11" fmla="*/ 0 h 158"/>
                  <a:gd name="T12" fmla="*/ 122 w 587"/>
                  <a:gd name="T13" fmla="*/ 33 h 158"/>
                  <a:gd name="T14" fmla="*/ 57 w 587"/>
                  <a:gd name="T15" fmla="*/ 33 h 158"/>
                  <a:gd name="T16" fmla="*/ 32 w 587"/>
                  <a:gd name="T17" fmla="*/ 73 h 158"/>
                  <a:gd name="T18" fmla="*/ 28 w 587"/>
                  <a:gd name="T19" fmla="*/ 77 h 158"/>
                  <a:gd name="T20" fmla="*/ 0 w 587"/>
                  <a:gd name="T21" fmla="*/ 110 h 158"/>
                  <a:gd name="T22" fmla="*/ 0 w 587"/>
                  <a:gd name="T2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7" h="158">
                    <a:moveTo>
                      <a:pt x="0" y="158"/>
                    </a:moveTo>
                    <a:lnTo>
                      <a:pt x="352" y="158"/>
                    </a:lnTo>
                    <a:lnTo>
                      <a:pt x="429" y="158"/>
                    </a:lnTo>
                    <a:lnTo>
                      <a:pt x="587" y="0"/>
                    </a:lnTo>
                    <a:lnTo>
                      <a:pt x="494" y="0"/>
                    </a:lnTo>
                    <a:lnTo>
                      <a:pt x="150" y="0"/>
                    </a:lnTo>
                    <a:lnTo>
                      <a:pt x="122" y="33"/>
                    </a:lnTo>
                    <a:lnTo>
                      <a:pt x="57" y="33"/>
                    </a:lnTo>
                    <a:lnTo>
                      <a:pt x="32" y="73"/>
                    </a:lnTo>
                    <a:lnTo>
                      <a:pt x="28" y="77"/>
                    </a:lnTo>
                    <a:lnTo>
                      <a:pt x="0" y="110"/>
                    </a:lnTo>
                    <a:lnTo>
                      <a:pt x="0" y="158"/>
                    </a:lnTo>
                    <a:close/>
                  </a:path>
                </a:pathLst>
              </a:custGeom>
              <a:solidFill>
                <a:schemeClr val="bg2"/>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17" name="Freeform 54"/>
              <p:cNvSpPr>
                <a:spLocks/>
              </p:cNvSpPr>
              <p:nvPr/>
            </p:nvSpPr>
            <p:spPr bwMode="auto">
              <a:xfrm>
                <a:off x="4333" y="2174"/>
                <a:ext cx="514" cy="211"/>
              </a:xfrm>
              <a:custGeom>
                <a:avLst/>
                <a:gdLst>
                  <a:gd name="T0" fmla="*/ 0 w 514"/>
                  <a:gd name="T1" fmla="*/ 211 h 211"/>
                  <a:gd name="T2" fmla="*/ 0 w 514"/>
                  <a:gd name="T3" fmla="*/ 154 h 211"/>
                  <a:gd name="T4" fmla="*/ 48 w 514"/>
                  <a:gd name="T5" fmla="*/ 81 h 211"/>
                  <a:gd name="T6" fmla="*/ 137 w 514"/>
                  <a:gd name="T7" fmla="*/ 81 h 211"/>
                  <a:gd name="T8" fmla="*/ 158 w 514"/>
                  <a:gd name="T9" fmla="*/ 61 h 211"/>
                  <a:gd name="T10" fmla="*/ 194 w 514"/>
                  <a:gd name="T11" fmla="*/ 61 h 211"/>
                  <a:gd name="T12" fmla="*/ 255 w 514"/>
                  <a:gd name="T13" fmla="*/ 0 h 211"/>
                  <a:gd name="T14" fmla="*/ 320 w 514"/>
                  <a:gd name="T15" fmla="*/ 0 h 211"/>
                  <a:gd name="T16" fmla="*/ 344 w 514"/>
                  <a:gd name="T17" fmla="*/ 24 h 211"/>
                  <a:gd name="T18" fmla="*/ 409 w 514"/>
                  <a:gd name="T19" fmla="*/ 24 h 211"/>
                  <a:gd name="T20" fmla="*/ 425 w 514"/>
                  <a:gd name="T21" fmla="*/ 4 h 211"/>
                  <a:gd name="T22" fmla="*/ 465 w 514"/>
                  <a:gd name="T23" fmla="*/ 41 h 211"/>
                  <a:gd name="T24" fmla="*/ 465 w 514"/>
                  <a:gd name="T25" fmla="*/ 61 h 211"/>
                  <a:gd name="T26" fmla="*/ 498 w 514"/>
                  <a:gd name="T27" fmla="*/ 93 h 211"/>
                  <a:gd name="T28" fmla="*/ 514 w 514"/>
                  <a:gd name="T29" fmla="*/ 93 h 211"/>
                  <a:gd name="T30" fmla="*/ 514 w 514"/>
                  <a:gd name="T31" fmla="*/ 105 h 211"/>
                  <a:gd name="T32" fmla="*/ 437 w 514"/>
                  <a:gd name="T33" fmla="*/ 178 h 211"/>
                  <a:gd name="T34" fmla="*/ 93 w 514"/>
                  <a:gd name="T35" fmla="*/ 178 h 211"/>
                  <a:gd name="T36" fmla="*/ 65 w 514"/>
                  <a:gd name="T37" fmla="*/ 211 h 211"/>
                  <a:gd name="T38" fmla="*/ 0 w 514"/>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211">
                    <a:moveTo>
                      <a:pt x="0" y="211"/>
                    </a:moveTo>
                    <a:lnTo>
                      <a:pt x="0" y="154"/>
                    </a:lnTo>
                    <a:lnTo>
                      <a:pt x="48" y="81"/>
                    </a:lnTo>
                    <a:lnTo>
                      <a:pt x="137" y="81"/>
                    </a:lnTo>
                    <a:lnTo>
                      <a:pt x="158" y="61"/>
                    </a:lnTo>
                    <a:lnTo>
                      <a:pt x="194" y="61"/>
                    </a:lnTo>
                    <a:lnTo>
                      <a:pt x="255" y="0"/>
                    </a:lnTo>
                    <a:lnTo>
                      <a:pt x="320" y="0"/>
                    </a:lnTo>
                    <a:lnTo>
                      <a:pt x="344" y="24"/>
                    </a:lnTo>
                    <a:lnTo>
                      <a:pt x="409" y="24"/>
                    </a:lnTo>
                    <a:lnTo>
                      <a:pt x="425" y="4"/>
                    </a:lnTo>
                    <a:lnTo>
                      <a:pt x="465" y="41"/>
                    </a:lnTo>
                    <a:lnTo>
                      <a:pt x="465" y="61"/>
                    </a:lnTo>
                    <a:lnTo>
                      <a:pt x="498" y="93"/>
                    </a:lnTo>
                    <a:lnTo>
                      <a:pt x="514" y="93"/>
                    </a:lnTo>
                    <a:lnTo>
                      <a:pt x="514" y="105"/>
                    </a:lnTo>
                    <a:lnTo>
                      <a:pt x="437" y="178"/>
                    </a:lnTo>
                    <a:lnTo>
                      <a:pt x="93" y="178"/>
                    </a:lnTo>
                    <a:lnTo>
                      <a:pt x="65" y="211"/>
                    </a:lnTo>
                    <a:lnTo>
                      <a:pt x="0" y="211"/>
                    </a:lnTo>
                    <a:close/>
                  </a:path>
                </a:pathLst>
              </a:custGeom>
              <a:solidFill>
                <a:schemeClr val="tx1"/>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18" name="Freeform 55"/>
              <p:cNvSpPr>
                <a:spLocks/>
              </p:cNvSpPr>
              <p:nvPr/>
            </p:nvSpPr>
            <p:spPr bwMode="auto">
              <a:xfrm>
                <a:off x="4705" y="2348"/>
                <a:ext cx="619" cy="203"/>
              </a:xfrm>
              <a:custGeom>
                <a:avLst/>
                <a:gdLst>
                  <a:gd name="T0" fmla="*/ 158 w 619"/>
                  <a:gd name="T1" fmla="*/ 4 h 203"/>
                  <a:gd name="T2" fmla="*/ 595 w 619"/>
                  <a:gd name="T3" fmla="*/ 0 h 203"/>
                  <a:gd name="T4" fmla="*/ 611 w 619"/>
                  <a:gd name="T5" fmla="*/ 29 h 203"/>
                  <a:gd name="T6" fmla="*/ 555 w 619"/>
                  <a:gd name="T7" fmla="*/ 45 h 203"/>
                  <a:gd name="T8" fmla="*/ 555 w 619"/>
                  <a:gd name="T9" fmla="*/ 61 h 203"/>
                  <a:gd name="T10" fmla="*/ 599 w 619"/>
                  <a:gd name="T11" fmla="*/ 45 h 203"/>
                  <a:gd name="T12" fmla="*/ 599 w 619"/>
                  <a:gd name="T13" fmla="*/ 61 h 203"/>
                  <a:gd name="T14" fmla="*/ 619 w 619"/>
                  <a:gd name="T15" fmla="*/ 49 h 203"/>
                  <a:gd name="T16" fmla="*/ 619 w 619"/>
                  <a:gd name="T17" fmla="*/ 77 h 203"/>
                  <a:gd name="T18" fmla="*/ 603 w 619"/>
                  <a:gd name="T19" fmla="*/ 97 h 203"/>
                  <a:gd name="T20" fmla="*/ 567 w 619"/>
                  <a:gd name="T21" fmla="*/ 97 h 203"/>
                  <a:gd name="T22" fmla="*/ 567 w 619"/>
                  <a:gd name="T23" fmla="*/ 138 h 203"/>
                  <a:gd name="T24" fmla="*/ 538 w 619"/>
                  <a:gd name="T25" fmla="*/ 138 h 203"/>
                  <a:gd name="T26" fmla="*/ 538 w 619"/>
                  <a:gd name="T27" fmla="*/ 146 h 203"/>
                  <a:gd name="T28" fmla="*/ 575 w 619"/>
                  <a:gd name="T29" fmla="*/ 146 h 203"/>
                  <a:gd name="T30" fmla="*/ 526 w 619"/>
                  <a:gd name="T31" fmla="*/ 174 h 203"/>
                  <a:gd name="T32" fmla="*/ 502 w 619"/>
                  <a:gd name="T33" fmla="*/ 174 h 203"/>
                  <a:gd name="T34" fmla="*/ 474 w 619"/>
                  <a:gd name="T35" fmla="*/ 203 h 203"/>
                  <a:gd name="T36" fmla="*/ 441 w 619"/>
                  <a:gd name="T37" fmla="*/ 203 h 203"/>
                  <a:gd name="T38" fmla="*/ 393 w 619"/>
                  <a:gd name="T39" fmla="*/ 166 h 203"/>
                  <a:gd name="T40" fmla="*/ 287 w 619"/>
                  <a:gd name="T41" fmla="*/ 166 h 203"/>
                  <a:gd name="T42" fmla="*/ 259 w 619"/>
                  <a:gd name="T43" fmla="*/ 138 h 203"/>
                  <a:gd name="T44" fmla="*/ 142 w 619"/>
                  <a:gd name="T45" fmla="*/ 138 h 203"/>
                  <a:gd name="T46" fmla="*/ 105 w 619"/>
                  <a:gd name="T47" fmla="*/ 162 h 203"/>
                  <a:gd name="T48" fmla="*/ 0 w 619"/>
                  <a:gd name="T49" fmla="*/ 162 h 203"/>
                  <a:gd name="T50" fmla="*/ 158 w 619"/>
                  <a:gd name="T51" fmla="*/ 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9" h="203">
                    <a:moveTo>
                      <a:pt x="158" y="4"/>
                    </a:moveTo>
                    <a:lnTo>
                      <a:pt x="595" y="0"/>
                    </a:lnTo>
                    <a:lnTo>
                      <a:pt x="611" y="29"/>
                    </a:lnTo>
                    <a:lnTo>
                      <a:pt x="555" y="45"/>
                    </a:lnTo>
                    <a:lnTo>
                      <a:pt x="555" y="61"/>
                    </a:lnTo>
                    <a:lnTo>
                      <a:pt x="599" y="45"/>
                    </a:lnTo>
                    <a:lnTo>
                      <a:pt x="599" y="61"/>
                    </a:lnTo>
                    <a:lnTo>
                      <a:pt x="619" y="49"/>
                    </a:lnTo>
                    <a:lnTo>
                      <a:pt x="619" y="77"/>
                    </a:lnTo>
                    <a:lnTo>
                      <a:pt x="603" y="97"/>
                    </a:lnTo>
                    <a:lnTo>
                      <a:pt x="567" y="97"/>
                    </a:lnTo>
                    <a:lnTo>
                      <a:pt x="567" y="138"/>
                    </a:lnTo>
                    <a:lnTo>
                      <a:pt x="538" y="138"/>
                    </a:lnTo>
                    <a:lnTo>
                      <a:pt x="538" y="146"/>
                    </a:lnTo>
                    <a:lnTo>
                      <a:pt x="575" y="146"/>
                    </a:lnTo>
                    <a:lnTo>
                      <a:pt x="526" y="174"/>
                    </a:lnTo>
                    <a:lnTo>
                      <a:pt x="502" y="174"/>
                    </a:lnTo>
                    <a:lnTo>
                      <a:pt x="474" y="203"/>
                    </a:lnTo>
                    <a:lnTo>
                      <a:pt x="441" y="203"/>
                    </a:lnTo>
                    <a:lnTo>
                      <a:pt x="393" y="166"/>
                    </a:lnTo>
                    <a:lnTo>
                      <a:pt x="287" y="166"/>
                    </a:lnTo>
                    <a:lnTo>
                      <a:pt x="259" y="138"/>
                    </a:lnTo>
                    <a:lnTo>
                      <a:pt x="142" y="138"/>
                    </a:lnTo>
                    <a:lnTo>
                      <a:pt x="105" y="162"/>
                    </a:lnTo>
                    <a:lnTo>
                      <a:pt x="0" y="162"/>
                    </a:lnTo>
                    <a:lnTo>
                      <a:pt x="158" y="4"/>
                    </a:lnTo>
                    <a:close/>
                  </a:path>
                </a:pathLst>
              </a:custGeom>
              <a:solidFill>
                <a:schemeClr val="tx1"/>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19" name="Freeform 56"/>
              <p:cNvSpPr>
                <a:spLocks/>
              </p:cNvSpPr>
              <p:nvPr/>
            </p:nvSpPr>
            <p:spPr bwMode="auto">
              <a:xfrm>
                <a:off x="4628" y="2510"/>
                <a:ext cx="405" cy="401"/>
              </a:xfrm>
              <a:custGeom>
                <a:avLst/>
                <a:gdLst>
                  <a:gd name="T0" fmla="*/ 405 w 405"/>
                  <a:gd name="T1" fmla="*/ 235 h 401"/>
                  <a:gd name="T2" fmla="*/ 405 w 405"/>
                  <a:gd name="T3" fmla="*/ 239 h 401"/>
                  <a:gd name="T4" fmla="*/ 381 w 405"/>
                  <a:gd name="T5" fmla="*/ 255 h 401"/>
                  <a:gd name="T6" fmla="*/ 381 w 405"/>
                  <a:gd name="T7" fmla="*/ 361 h 401"/>
                  <a:gd name="T8" fmla="*/ 336 w 405"/>
                  <a:gd name="T9" fmla="*/ 361 h 401"/>
                  <a:gd name="T10" fmla="*/ 336 w 405"/>
                  <a:gd name="T11" fmla="*/ 401 h 401"/>
                  <a:gd name="T12" fmla="*/ 316 w 405"/>
                  <a:gd name="T13" fmla="*/ 401 h 401"/>
                  <a:gd name="T14" fmla="*/ 316 w 405"/>
                  <a:gd name="T15" fmla="*/ 393 h 401"/>
                  <a:gd name="T16" fmla="*/ 118 w 405"/>
                  <a:gd name="T17" fmla="*/ 393 h 401"/>
                  <a:gd name="T18" fmla="*/ 93 w 405"/>
                  <a:gd name="T19" fmla="*/ 365 h 401"/>
                  <a:gd name="T20" fmla="*/ 93 w 405"/>
                  <a:gd name="T21" fmla="*/ 259 h 401"/>
                  <a:gd name="T22" fmla="*/ 0 w 405"/>
                  <a:gd name="T23" fmla="*/ 0 h 401"/>
                  <a:gd name="T24" fmla="*/ 166 w 405"/>
                  <a:gd name="T25" fmla="*/ 0 h 401"/>
                  <a:gd name="T26" fmla="*/ 166 w 405"/>
                  <a:gd name="T27" fmla="*/ 49 h 401"/>
                  <a:gd name="T28" fmla="*/ 219 w 405"/>
                  <a:gd name="T29" fmla="*/ 49 h 401"/>
                  <a:gd name="T30" fmla="*/ 377 w 405"/>
                  <a:gd name="T31" fmla="*/ 207 h 401"/>
                  <a:gd name="T32" fmla="*/ 377 w 405"/>
                  <a:gd name="T33" fmla="*/ 235 h 401"/>
                  <a:gd name="T34" fmla="*/ 405 w 405"/>
                  <a:gd name="T35" fmla="*/ 235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5" h="401">
                    <a:moveTo>
                      <a:pt x="405" y="235"/>
                    </a:moveTo>
                    <a:lnTo>
                      <a:pt x="405" y="239"/>
                    </a:lnTo>
                    <a:lnTo>
                      <a:pt x="381" y="255"/>
                    </a:lnTo>
                    <a:lnTo>
                      <a:pt x="381" y="361"/>
                    </a:lnTo>
                    <a:lnTo>
                      <a:pt x="336" y="361"/>
                    </a:lnTo>
                    <a:lnTo>
                      <a:pt x="336" y="401"/>
                    </a:lnTo>
                    <a:lnTo>
                      <a:pt x="316" y="401"/>
                    </a:lnTo>
                    <a:lnTo>
                      <a:pt x="316" y="393"/>
                    </a:lnTo>
                    <a:lnTo>
                      <a:pt x="118" y="393"/>
                    </a:lnTo>
                    <a:lnTo>
                      <a:pt x="93" y="365"/>
                    </a:lnTo>
                    <a:lnTo>
                      <a:pt x="93" y="259"/>
                    </a:lnTo>
                    <a:lnTo>
                      <a:pt x="0" y="0"/>
                    </a:lnTo>
                    <a:lnTo>
                      <a:pt x="166" y="0"/>
                    </a:lnTo>
                    <a:lnTo>
                      <a:pt x="166" y="49"/>
                    </a:lnTo>
                    <a:lnTo>
                      <a:pt x="219" y="49"/>
                    </a:lnTo>
                    <a:lnTo>
                      <a:pt x="377" y="207"/>
                    </a:lnTo>
                    <a:lnTo>
                      <a:pt x="377" y="235"/>
                    </a:lnTo>
                    <a:lnTo>
                      <a:pt x="405" y="235"/>
                    </a:lnTo>
                    <a:close/>
                  </a:path>
                </a:pathLst>
              </a:custGeom>
              <a:solidFill>
                <a:schemeClr val="tx1"/>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20" name="Freeform 57"/>
              <p:cNvSpPr>
                <a:spLocks/>
              </p:cNvSpPr>
              <p:nvPr/>
            </p:nvSpPr>
            <p:spPr bwMode="auto">
              <a:xfrm>
                <a:off x="4049" y="1462"/>
                <a:ext cx="373" cy="372"/>
              </a:xfrm>
              <a:custGeom>
                <a:avLst/>
                <a:gdLst>
                  <a:gd name="T0" fmla="*/ 130 w 373"/>
                  <a:gd name="T1" fmla="*/ 372 h 372"/>
                  <a:gd name="T2" fmla="*/ 130 w 373"/>
                  <a:gd name="T3" fmla="*/ 299 h 372"/>
                  <a:gd name="T4" fmla="*/ 98 w 373"/>
                  <a:gd name="T5" fmla="*/ 234 h 372"/>
                  <a:gd name="T6" fmla="*/ 0 w 373"/>
                  <a:gd name="T7" fmla="*/ 178 h 372"/>
                  <a:gd name="T8" fmla="*/ 0 w 373"/>
                  <a:gd name="T9" fmla="*/ 20 h 372"/>
                  <a:gd name="T10" fmla="*/ 21 w 373"/>
                  <a:gd name="T11" fmla="*/ 0 h 372"/>
                  <a:gd name="T12" fmla="*/ 162 w 373"/>
                  <a:gd name="T13" fmla="*/ 0 h 372"/>
                  <a:gd name="T14" fmla="*/ 320 w 373"/>
                  <a:gd name="T15" fmla="*/ 60 h 372"/>
                  <a:gd name="T16" fmla="*/ 320 w 373"/>
                  <a:gd name="T17" fmla="*/ 178 h 372"/>
                  <a:gd name="T18" fmla="*/ 373 w 373"/>
                  <a:gd name="T19" fmla="*/ 125 h 372"/>
                  <a:gd name="T20" fmla="*/ 320 w 373"/>
                  <a:gd name="T21" fmla="*/ 279 h 372"/>
                  <a:gd name="T22" fmla="*/ 320 w 373"/>
                  <a:gd name="T23" fmla="*/ 372 h 372"/>
                  <a:gd name="T24" fmla="*/ 130 w 373"/>
                  <a:gd name="T2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72">
                    <a:moveTo>
                      <a:pt x="130" y="372"/>
                    </a:moveTo>
                    <a:lnTo>
                      <a:pt x="130" y="299"/>
                    </a:lnTo>
                    <a:lnTo>
                      <a:pt x="98" y="234"/>
                    </a:lnTo>
                    <a:lnTo>
                      <a:pt x="0" y="178"/>
                    </a:lnTo>
                    <a:lnTo>
                      <a:pt x="0" y="20"/>
                    </a:lnTo>
                    <a:lnTo>
                      <a:pt x="21" y="0"/>
                    </a:lnTo>
                    <a:lnTo>
                      <a:pt x="162" y="0"/>
                    </a:lnTo>
                    <a:lnTo>
                      <a:pt x="320" y="60"/>
                    </a:lnTo>
                    <a:lnTo>
                      <a:pt x="320" y="178"/>
                    </a:lnTo>
                    <a:lnTo>
                      <a:pt x="373" y="125"/>
                    </a:lnTo>
                    <a:lnTo>
                      <a:pt x="320" y="279"/>
                    </a:lnTo>
                    <a:lnTo>
                      <a:pt x="320" y="372"/>
                    </a:lnTo>
                    <a:lnTo>
                      <a:pt x="130" y="372"/>
                    </a:lnTo>
                    <a:close/>
                  </a:path>
                </a:pathLst>
              </a:custGeom>
              <a:solidFill>
                <a:schemeClr val="tx1"/>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21" name="Freeform 58"/>
              <p:cNvSpPr>
                <a:spLocks/>
              </p:cNvSpPr>
              <p:nvPr/>
            </p:nvSpPr>
            <p:spPr bwMode="auto">
              <a:xfrm>
                <a:off x="3438" y="2085"/>
                <a:ext cx="510" cy="271"/>
              </a:xfrm>
              <a:custGeom>
                <a:avLst/>
                <a:gdLst>
                  <a:gd name="T0" fmla="*/ 0 w 510"/>
                  <a:gd name="T1" fmla="*/ 0 h 271"/>
                  <a:gd name="T2" fmla="*/ 0 w 510"/>
                  <a:gd name="T3" fmla="*/ 271 h 271"/>
                  <a:gd name="T4" fmla="*/ 510 w 510"/>
                  <a:gd name="T5" fmla="*/ 271 h 271"/>
                  <a:gd name="T6" fmla="*/ 510 w 510"/>
                  <a:gd name="T7" fmla="*/ 69 h 271"/>
                  <a:gd name="T8" fmla="*/ 466 w 510"/>
                  <a:gd name="T9" fmla="*/ 24 h 271"/>
                  <a:gd name="T10" fmla="*/ 482 w 510"/>
                  <a:gd name="T11" fmla="*/ 8 h 271"/>
                  <a:gd name="T12" fmla="*/ 474 w 510"/>
                  <a:gd name="T13" fmla="*/ 0 h 271"/>
                  <a:gd name="T14" fmla="*/ 0 w 510"/>
                  <a:gd name="T15" fmla="*/ 0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271">
                    <a:moveTo>
                      <a:pt x="0" y="0"/>
                    </a:moveTo>
                    <a:lnTo>
                      <a:pt x="0" y="271"/>
                    </a:lnTo>
                    <a:lnTo>
                      <a:pt x="510" y="271"/>
                    </a:lnTo>
                    <a:lnTo>
                      <a:pt x="510" y="69"/>
                    </a:lnTo>
                    <a:lnTo>
                      <a:pt x="466" y="24"/>
                    </a:lnTo>
                    <a:lnTo>
                      <a:pt x="482" y="8"/>
                    </a:lnTo>
                    <a:lnTo>
                      <a:pt x="474" y="0"/>
                    </a:lnTo>
                    <a:lnTo>
                      <a:pt x="0" y="0"/>
                    </a:lnTo>
                    <a:close/>
                  </a:path>
                </a:pathLst>
              </a:custGeom>
              <a:solidFill>
                <a:schemeClr val="tx1"/>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22" name="Freeform 59"/>
              <p:cNvSpPr>
                <a:spLocks/>
              </p:cNvSpPr>
              <p:nvPr/>
            </p:nvSpPr>
            <p:spPr bwMode="auto">
              <a:xfrm>
                <a:off x="3038" y="2405"/>
                <a:ext cx="999" cy="935"/>
              </a:xfrm>
              <a:custGeom>
                <a:avLst/>
                <a:gdLst>
                  <a:gd name="T0" fmla="*/ 275 w 999"/>
                  <a:gd name="T1" fmla="*/ 0 h 935"/>
                  <a:gd name="T2" fmla="*/ 275 w 999"/>
                  <a:gd name="T3" fmla="*/ 409 h 935"/>
                  <a:gd name="T4" fmla="*/ 0 w 999"/>
                  <a:gd name="T5" fmla="*/ 409 h 935"/>
                  <a:gd name="T6" fmla="*/ 0 w 999"/>
                  <a:gd name="T7" fmla="*/ 413 h 935"/>
                  <a:gd name="T8" fmla="*/ 149 w 999"/>
                  <a:gd name="T9" fmla="*/ 563 h 935"/>
                  <a:gd name="T10" fmla="*/ 149 w 999"/>
                  <a:gd name="T11" fmla="*/ 595 h 935"/>
                  <a:gd name="T12" fmla="*/ 230 w 999"/>
                  <a:gd name="T13" fmla="*/ 676 h 935"/>
                  <a:gd name="T14" fmla="*/ 307 w 999"/>
                  <a:gd name="T15" fmla="*/ 599 h 935"/>
                  <a:gd name="T16" fmla="*/ 408 w 999"/>
                  <a:gd name="T17" fmla="*/ 599 h 935"/>
                  <a:gd name="T18" fmla="*/ 449 w 999"/>
                  <a:gd name="T19" fmla="*/ 644 h 935"/>
                  <a:gd name="T20" fmla="*/ 449 w 999"/>
                  <a:gd name="T21" fmla="*/ 717 h 935"/>
                  <a:gd name="T22" fmla="*/ 667 w 999"/>
                  <a:gd name="T23" fmla="*/ 935 h 935"/>
                  <a:gd name="T24" fmla="*/ 752 w 999"/>
                  <a:gd name="T25" fmla="*/ 935 h 935"/>
                  <a:gd name="T26" fmla="*/ 720 w 999"/>
                  <a:gd name="T27" fmla="*/ 903 h 935"/>
                  <a:gd name="T28" fmla="*/ 720 w 999"/>
                  <a:gd name="T29" fmla="*/ 765 h 935"/>
                  <a:gd name="T30" fmla="*/ 785 w 999"/>
                  <a:gd name="T31" fmla="*/ 700 h 935"/>
                  <a:gd name="T32" fmla="*/ 817 w 999"/>
                  <a:gd name="T33" fmla="*/ 700 h 935"/>
                  <a:gd name="T34" fmla="*/ 890 w 999"/>
                  <a:gd name="T35" fmla="*/ 623 h 935"/>
                  <a:gd name="T36" fmla="*/ 926 w 999"/>
                  <a:gd name="T37" fmla="*/ 623 h 935"/>
                  <a:gd name="T38" fmla="*/ 999 w 999"/>
                  <a:gd name="T39" fmla="*/ 551 h 935"/>
                  <a:gd name="T40" fmla="*/ 999 w 999"/>
                  <a:gd name="T41" fmla="*/ 445 h 935"/>
                  <a:gd name="T42" fmla="*/ 947 w 999"/>
                  <a:gd name="T43" fmla="*/ 393 h 935"/>
                  <a:gd name="T44" fmla="*/ 947 w 999"/>
                  <a:gd name="T45" fmla="*/ 300 h 935"/>
                  <a:gd name="T46" fmla="*/ 862 w 999"/>
                  <a:gd name="T47" fmla="*/ 215 h 935"/>
                  <a:gd name="T48" fmla="*/ 497 w 999"/>
                  <a:gd name="T49" fmla="*/ 215 h 935"/>
                  <a:gd name="T50" fmla="*/ 497 w 999"/>
                  <a:gd name="T51" fmla="*/ 0 h 935"/>
                  <a:gd name="T52" fmla="*/ 275 w 999"/>
                  <a:gd name="T53" fmla="*/ 0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9" h="935">
                    <a:moveTo>
                      <a:pt x="275" y="0"/>
                    </a:moveTo>
                    <a:lnTo>
                      <a:pt x="275" y="409"/>
                    </a:lnTo>
                    <a:lnTo>
                      <a:pt x="0" y="409"/>
                    </a:lnTo>
                    <a:lnTo>
                      <a:pt x="0" y="413"/>
                    </a:lnTo>
                    <a:lnTo>
                      <a:pt x="149" y="563"/>
                    </a:lnTo>
                    <a:lnTo>
                      <a:pt x="149" y="595"/>
                    </a:lnTo>
                    <a:lnTo>
                      <a:pt x="230" y="676"/>
                    </a:lnTo>
                    <a:lnTo>
                      <a:pt x="307" y="599"/>
                    </a:lnTo>
                    <a:lnTo>
                      <a:pt x="408" y="599"/>
                    </a:lnTo>
                    <a:lnTo>
                      <a:pt x="449" y="644"/>
                    </a:lnTo>
                    <a:lnTo>
                      <a:pt x="449" y="717"/>
                    </a:lnTo>
                    <a:lnTo>
                      <a:pt x="667" y="935"/>
                    </a:lnTo>
                    <a:lnTo>
                      <a:pt x="752" y="935"/>
                    </a:lnTo>
                    <a:lnTo>
                      <a:pt x="720" y="903"/>
                    </a:lnTo>
                    <a:lnTo>
                      <a:pt x="720" y="765"/>
                    </a:lnTo>
                    <a:lnTo>
                      <a:pt x="785" y="700"/>
                    </a:lnTo>
                    <a:lnTo>
                      <a:pt x="817" y="700"/>
                    </a:lnTo>
                    <a:lnTo>
                      <a:pt x="890" y="623"/>
                    </a:lnTo>
                    <a:lnTo>
                      <a:pt x="926" y="623"/>
                    </a:lnTo>
                    <a:lnTo>
                      <a:pt x="999" y="551"/>
                    </a:lnTo>
                    <a:lnTo>
                      <a:pt x="999" y="445"/>
                    </a:lnTo>
                    <a:lnTo>
                      <a:pt x="947" y="393"/>
                    </a:lnTo>
                    <a:lnTo>
                      <a:pt x="947" y="300"/>
                    </a:lnTo>
                    <a:lnTo>
                      <a:pt x="862" y="215"/>
                    </a:lnTo>
                    <a:lnTo>
                      <a:pt x="497" y="215"/>
                    </a:lnTo>
                    <a:lnTo>
                      <a:pt x="497" y="0"/>
                    </a:lnTo>
                    <a:lnTo>
                      <a:pt x="275" y="0"/>
                    </a:lnTo>
                    <a:close/>
                  </a:path>
                </a:pathLst>
              </a:custGeom>
              <a:solidFill>
                <a:schemeClr val="tx1"/>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23" name="Rectangle 60"/>
              <p:cNvSpPr>
                <a:spLocks noChangeArrowheads="1"/>
              </p:cNvSpPr>
              <p:nvPr/>
            </p:nvSpPr>
            <p:spPr bwMode="auto">
              <a:xfrm>
                <a:off x="2888" y="1996"/>
                <a:ext cx="550" cy="360"/>
              </a:xfrm>
              <a:prstGeom prst="rect">
                <a:avLst/>
              </a:prstGeom>
              <a:solidFill>
                <a:schemeClr val="tx1"/>
              </a:solidFill>
              <a:ln w="25400" cap="rnd">
                <a:solidFill>
                  <a:schemeClr val="bg1"/>
                </a:solidFill>
                <a:miter lim="800000"/>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24" name="Freeform 61"/>
              <p:cNvSpPr>
                <a:spLocks/>
              </p:cNvSpPr>
              <p:nvPr/>
            </p:nvSpPr>
            <p:spPr bwMode="auto">
              <a:xfrm>
                <a:off x="4478" y="2871"/>
                <a:ext cx="668" cy="498"/>
              </a:xfrm>
              <a:custGeom>
                <a:avLst/>
                <a:gdLst>
                  <a:gd name="T0" fmla="*/ 527 w 668"/>
                  <a:gd name="T1" fmla="*/ 0 h 498"/>
                  <a:gd name="T2" fmla="*/ 547 w 668"/>
                  <a:gd name="T3" fmla="*/ 68 h 498"/>
                  <a:gd name="T4" fmla="*/ 668 w 668"/>
                  <a:gd name="T5" fmla="*/ 332 h 498"/>
                  <a:gd name="T6" fmla="*/ 668 w 668"/>
                  <a:gd name="T7" fmla="*/ 429 h 498"/>
                  <a:gd name="T8" fmla="*/ 656 w 668"/>
                  <a:gd name="T9" fmla="*/ 445 h 498"/>
                  <a:gd name="T10" fmla="*/ 656 w 668"/>
                  <a:gd name="T11" fmla="*/ 498 h 498"/>
                  <a:gd name="T12" fmla="*/ 591 w 668"/>
                  <a:gd name="T13" fmla="*/ 498 h 498"/>
                  <a:gd name="T14" fmla="*/ 591 w 668"/>
                  <a:gd name="T15" fmla="*/ 481 h 498"/>
                  <a:gd name="T16" fmla="*/ 608 w 668"/>
                  <a:gd name="T17" fmla="*/ 481 h 498"/>
                  <a:gd name="T18" fmla="*/ 567 w 668"/>
                  <a:gd name="T19" fmla="*/ 441 h 498"/>
                  <a:gd name="T20" fmla="*/ 547 w 668"/>
                  <a:gd name="T21" fmla="*/ 441 h 498"/>
                  <a:gd name="T22" fmla="*/ 514 w 668"/>
                  <a:gd name="T23" fmla="*/ 408 h 498"/>
                  <a:gd name="T24" fmla="*/ 514 w 668"/>
                  <a:gd name="T25" fmla="*/ 364 h 498"/>
                  <a:gd name="T26" fmla="*/ 490 w 668"/>
                  <a:gd name="T27" fmla="*/ 364 h 498"/>
                  <a:gd name="T28" fmla="*/ 442 w 668"/>
                  <a:gd name="T29" fmla="*/ 315 h 498"/>
                  <a:gd name="T30" fmla="*/ 474 w 668"/>
                  <a:gd name="T31" fmla="*/ 283 h 498"/>
                  <a:gd name="T32" fmla="*/ 450 w 668"/>
                  <a:gd name="T33" fmla="*/ 259 h 498"/>
                  <a:gd name="T34" fmla="*/ 438 w 668"/>
                  <a:gd name="T35" fmla="*/ 271 h 498"/>
                  <a:gd name="T36" fmla="*/ 450 w 668"/>
                  <a:gd name="T37" fmla="*/ 283 h 498"/>
                  <a:gd name="T38" fmla="*/ 425 w 668"/>
                  <a:gd name="T39" fmla="*/ 283 h 498"/>
                  <a:gd name="T40" fmla="*/ 425 w 668"/>
                  <a:gd name="T41" fmla="*/ 251 h 498"/>
                  <a:gd name="T42" fmla="*/ 438 w 668"/>
                  <a:gd name="T43" fmla="*/ 234 h 498"/>
                  <a:gd name="T44" fmla="*/ 438 w 668"/>
                  <a:gd name="T45" fmla="*/ 182 h 498"/>
                  <a:gd name="T46" fmla="*/ 413 w 668"/>
                  <a:gd name="T47" fmla="*/ 157 h 498"/>
                  <a:gd name="T48" fmla="*/ 397 w 668"/>
                  <a:gd name="T49" fmla="*/ 174 h 498"/>
                  <a:gd name="T50" fmla="*/ 308 w 668"/>
                  <a:gd name="T51" fmla="*/ 85 h 498"/>
                  <a:gd name="T52" fmla="*/ 280 w 668"/>
                  <a:gd name="T53" fmla="*/ 85 h 498"/>
                  <a:gd name="T54" fmla="*/ 280 w 668"/>
                  <a:gd name="T55" fmla="*/ 105 h 498"/>
                  <a:gd name="T56" fmla="*/ 255 w 668"/>
                  <a:gd name="T57" fmla="*/ 105 h 498"/>
                  <a:gd name="T58" fmla="*/ 223 w 668"/>
                  <a:gd name="T59" fmla="*/ 137 h 498"/>
                  <a:gd name="T60" fmla="*/ 154 w 668"/>
                  <a:gd name="T61" fmla="*/ 68 h 498"/>
                  <a:gd name="T62" fmla="*/ 0 w 668"/>
                  <a:gd name="T63" fmla="*/ 68 h 498"/>
                  <a:gd name="T64" fmla="*/ 0 w 668"/>
                  <a:gd name="T65" fmla="*/ 4 h 498"/>
                  <a:gd name="T66" fmla="*/ 243 w 668"/>
                  <a:gd name="T67" fmla="*/ 4 h 498"/>
                  <a:gd name="T68" fmla="*/ 268 w 668"/>
                  <a:gd name="T69" fmla="*/ 32 h 498"/>
                  <a:gd name="T70" fmla="*/ 466 w 668"/>
                  <a:gd name="T71" fmla="*/ 32 h 498"/>
                  <a:gd name="T72" fmla="*/ 466 w 668"/>
                  <a:gd name="T73" fmla="*/ 40 h 498"/>
                  <a:gd name="T74" fmla="*/ 486 w 668"/>
                  <a:gd name="T75" fmla="*/ 40 h 498"/>
                  <a:gd name="T76" fmla="*/ 486 w 668"/>
                  <a:gd name="T77" fmla="*/ 0 h 498"/>
                  <a:gd name="T78" fmla="*/ 527 w 668"/>
                  <a:gd name="T79"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8" h="498">
                    <a:moveTo>
                      <a:pt x="527" y="0"/>
                    </a:moveTo>
                    <a:lnTo>
                      <a:pt x="547" y="68"/>
                    </a:lnTo>
                    <a:lnTo>
                      <a:pt x="668" y="332"/>
                    </a:lnTo>
                    <a:lnTo>
                      <a:pt x="668" y="429"/>
                    </a:lnTo>
                    <a:lnTo>
                      <a:pt x="656" y="445"/>
                    </a:lnTo>
                    <a:lnTo>
                      <a:pt x="656" y="498"/>
                    </a:lnTo>
                    <a:lnTo>
                      <a:pt x="591" y="498"/>
                    </a:lnTo>
                    <a:lnTo>
                      <a:pt x="591" y="481"/>
                    </a:lnTo>
                    <a:lnTo>
                      <a:pt x="608" y="481"/>
                    </a:lnTo>
                    <a:lnTo>
                      <a:pt x="567" y="441"/>
                    </a:lnTo>
                    <a:lnTo>
                      <a:pt x="547" y="441"/>
                    </a:lnTo>
                    <a:lnTo>
                      <a:pt x="514" y="408"/>
                    </a:lnTo>
                    <a:lnTo>
                      <a:pt x="514" y="364"/>
                    </a:lnTo>
                    <a:lnTo>
                      <a:pt x="490" y="364"/>
                    </a:lnTo>
                    <a:lnTo>
                      <a:pt x="442" y="315"/>
                    </a:lnTo>
                    <a:lnTo>
                      <a:pt x="474" y="283"/>
                    </a:lnTo>
                    <a:lnTo>
                      <a:pt x="450" y="259"/>
                    </a:lnTo>
                    <a:lnTo>
                      <a:pt x="438" y="271"/>
                    </a:lnTo>
                    <a:lnTo>
                      <a:pt x="450" y="283"/>
                    </a:lnTo>
                    <a:lnTo>
                      <a:pt x="425" y="283"/>
                    </a:lnTo>
                    <a:lnTo>
                      <a:pt x="425" y="251"/>
                    </a:lnTo>
                    <a:lnTo>
                      <a:pt x="438" y="234"/>
                    </a:lnTo>
                    <a:lnTo>
                      <a:pt x="438" y="182"/>
                    </a:lnTo>
                    <a:lnTo>
                      <a:pt x="413" y="157"/>
                    </a:lnTo>
                    <a:lnTo>
                      <a:pt x="397" y="174"/>
                    </a:lnTo>
                    <a:lnTo>
                      <a:pt x="308" y="85"/>
                    </a:lnTo>
                    <a:lnTo>
                      <a:pt x="280" y="85"/>
                    </a:lnTo>
                    <a:lnTo>
                      <a:pt x="280" y="105"/>
                    </a:lnTo>
                    <a:lnTo>
                      <a:pt x="255" y="105"/>
                    </a:lnTo>
                    <a:lnTo>
                      <a:pt x="223" y="137"/>
                    </a:lnTo>
                    <a:lnTo>
                      <a:pt x="154" y="68"/>
                    </a:lnTo>
                    <a:lnTo>
                      <a:pt x="0" y="68"/>
                    </a:lnTo>
                    <a:lnTo>
                      <a:pt x="0" y="4"/>
                    </a:lnTo>
                    <a:lnTo>
                      <a:pt x="243" y="4"/>
                    </a:lnTo>
                    <a:lnTo>
                      <a:pt x="268" y="32"/>
                    </a:lnTo>
                    <a:lnTo>
                      <a:pt x="466" y="32"/>
                    </a:lnTo>
                    <a:lnTo>
                      <a:pt x="466" y="40"/>
                    </a:lnTo>
                    <a:lnTo>
                      <a:pt x="486" y="40"/>
                    </a:lnTo>
                    <a:lnTo>
                      <a:pt x="486" y="0"/>
                    </a:lnTo>
                    <a:lnTo>
                      <a:pt x="527" y="0"/>
                    </a:lnTo>
                    <a:close/>
                  </a:path>
                </a:pathLst>
              </a:custGeom>
              <a:solidFill>
                <a:schemeClr val="tx1"/>
              </a:solidFill>
              <a:ln w="25400" cap="rnd">
                <a:solidFill>
                  <a:schemeClr val="bg1"/>
                </a:solid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25" name="Freeform 63"/>
              <p:cNvSpPr>
                <a:spLocks/>
              </p:cNvSpPr>
              <p:nvPr/>
            </p:nvSpPr>
            <p:spPr bwMode="auto">
              <a:xfrm>
                <a:off x="4976" y="2946"/>
                <a:ext cx="102" cy="216"/>
              </a:xfrm>
              <a:custGeom>
                <a:avLst/>
                <a:gdLst>
                  <a:gd name="T0" fmla="*/ 81 w 93"/>
                  <a:gd name="T1" fmla="*/ 93 h 198"/>
                  <a:gd name="T2" fmla="*/ 93 w 93"/>
                  <a:gd name="T3" fmla="*/ 93 h 198"/>
                  <a:gd name="T4" fmla="*/ 49 w 93"/>
                  <a:gd name="T5" fmla="*/ 0 h 198"/>
                  <a:gd name="T6" fmla="*/ 37 w 93"/>
                  <a:gd name="T7" fmla="*/ 0 h 198"/>
                  <a:gd name="T8" fmla="*/ 37 w 93"/>
                  <a:gd name="T9" fmla="*/ 24 h 198"/>
                  <a:gd name="T10" fmla="*/ 45 w 93"/>
                  <a:gd name="T11" fmla="*/ 24 h 198"/>
                  <a:gd name="T12" fmla="*/ 29 w 93"/>
                  <a:gd name="T13" fmla="*/ 40 h 198"/>
                  <a:gd name="T14" fmla="*/ 29 w 93"/>
                  <a:gd name="T15" fmla="*/ 64 h 198"/>
                  <a:gd name="T16" fmla="*/ 0 w 93"/>
                  <a:gd name="T17" fmla="*/ 64 h 198"/>
                  <a:gd name="T18" fmla="*/ 0 w 93"/>
                  <a:gd name="T19" fmla="*/ 125 h 198"/>
                  <a:gd name="T20" fmla="*/ 16 w 93"/>
                  <a:gd name="T21" fmla="*/ 125 h 198"/>
                  <a:gd name="T22" fmla="*/ 85 w 93"/>
                  <a:gd name="T23" fmla="*/ 198 h 198"/>
                  <a:gd name="T24" fmla="*/ 89 w 93"/>
                  <a:gd name="T25" fmla="*/ 198 h 198"/>
                  <a:gd name="T26" fmla="*/ 89 w 93"/>
                  <a:gd name="T27" fmla="*/ 117 h 198"/>
                  <a:gd name="T28" fmla="*/ 81 w 93"/>
                  <a:gd name="T29" fmla="*/ 109 h 198"/>
                  <a:gd name="T30" fmla="*/ 81 w 93"/>
                  <a:gd name="T31" fmla="*/ 9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98">
                    <a:moveTo>
                      <a:pt x="81" y="93"/>
                    </a:moveTo>
                    <a:lnTo>
                      <a:pt x="93" y="93"/>
                    </a:lnTo>
                    <a:lnTo>
                      <a:pt x="49" y="0"/>
                    </a:lnTo>
                    <a:lnTo>
                      <a:pt x="37" y="0"/>
                    </a:lnTo>
                    <a:lnTo>
                      <a:pt x="37" y="24"/>
                    </a:lnTo>
                    <a:lnTo>
                      <a:pt x="45" y="24"/>
                    </a:lnTo>
                    <a:lnTo>
                      <a:pt x="29" y="40"/>
                    </a:lnTo>
                    <a:lnTo>
                      <a:pt x="29" y="64"/>
                    </a:lnTo>
                    <a:lnTo>
                      <a:pt x="0" y="64"/>
                    </a:lnTo>
                    <a:lnTo>
                      <a:pt x="0" y="125"/>
                    </a:lnTo>
                    <a:lnTo>
                      <a:pt x="16" y="125"/>
                    </a:lnTo>
                    <a:lnTo>
                      <a:pt x="85" y="198"/>
                    </a:lnTo>
                    <a:lnTo>
                      <a:pt x="89" y="198"/>
                    </a:lnTo>
                    <a:lnTo>
                      <a:pt x="89" y="117"/>
                    </a:lnTo>
                    <a:lnTo>
                      <a:pt x="81" y="109"/>
                    </a:lnTo>
                    <a:lnTo>
                      <a:pt x="81" y="93"/>
                    </a:lnTo>
                    <a:close/>
                  </a:path>
                </a:pathLst>
              </a:custGeom>
              <a:solidFill>
                <a:schemeClr val="tx1"/>
              </a:solidFill>
              <a:ln w="25400" cap="rnd">
                <a:no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sp>
            <p:nvSpPr>
              <p:cNvPr id="326" name="Freeform 62"/>
              <p:cNvSpPr>
                <a:spLocks/>
              </p:cNvSpPr>
              <p:nvPr/>
            </p:nvSpPr>
            <p:spPr bwMode="auto">
              <a:xfrm>
                <a:off x="4903" y="3063"/>
                <a:ext cx="173" cy="160"/>
              </a:xfrm>
              <a:custGeom>
                <a:avLst/>
                <a:gdLst>
                  <a:gd name="T0" fmla="*/ 158 w 158"/>
                  <a:gd name="T1" fmla="*/ 85 h 146"/>
                  <a:gd name="T2" fmla="*/ 89 w 158"/>
                  <a:gd name="T3" fmla="*/ 12 h 146"/>
                  <a:gd name="T4" fmla="*/ 77 w 158"/>
                  <a:gd name="T5" fmla="*/ 12 h 146"/>
                  <a:gd name="T6" fmla="*/ 77 w 158"/>
                  <a:gd name="T7" fmla="*/ 20 h 146"/>
                  <a:gd name="T8" fmla="*/ 69 w 158"/>
                  <a:gd name="T9" fmla="*/ 20 h 146"/>
                  <a:gd name="T10" fmla="*/ 69 w 158"/>
                  <a:gd name="T11" fmla="*/ 0 h 146"/>
                  <a:gd name="T12" fmla="*/ 53 w 158"/>
                  <a:gd name="T13" fmla="*/ 0 h 146"/>
                  <a:gd name="T14" fmla="*/ 53 w 158"/>
                  <a:gd name="T15" fmla="*/ 4 h 146"/>
                  <a:gd name="T16" fmla="*/ 21 w 158"/>
                  <a:gd name="T17" fmla="*/ 4 h 146"/>
                  <a:gd name="T18" fmla="*/ 21 w 158"/>
                  <a:gd name="T19" fmla="*/ 28 h 146"/>
                  <a:gd name="T20" fmla="*/ 0 w 158"/>
                  <a:gd name="T21" fmla="*/ 45 h 146"/>
                  <a:gd name="T22" fmla="*/ 0 w 158"/>
                  <a:gd name="T23" fmla="*/ 73 h 146"/>
                  <a:gd name="T24" fmla="*/ 17 w 158"/>
                  <a:gd name="T25" fmla="*/ 73 h 146"/>
                  <a:gd name="T26" fmla="*/ 9 w 158"/>
                  <a:gd name="T27" fmla="*/ 61 h 146"/>
                  <a:gd name="T28" fmla="*/ 21 w 158"/>
                  <a:gd name="T29" fmla="*/ 49 h 146"/>
                  <a:gd name="T30" fmla="*/ 69 w 158"/>
                  <a:gd name="T31" fmla="*/ 93 h 146"/>
                  <a:gd name="T32" fmla="*/ 69 w 158"/>
                  <a:gd name="T33" fmla="*/ 113 h 146"/>
                  <a:gd name="T34" fmla="*/ 110 w 158"/>
                  <a:gd name="T35" fmla="*/ 113 h 146"/>
                  <a:gd name="T36" fmla="*/ 110 w 158"/>
                  <a:gd name="T37" fmla="*/ 146 h 146"/>
                  <a:gd name="T38" fmla="*/ 134 w 158"/>
                  <a:gd name="T39" fmla="*/ 146 h 146"/>
                  <a:gd name="T40" fmla="*/ 158 w 158"/>
                  <a:gd name="T41" fmla="*/ 126 h 146"/>
                  <a:gd name="T42" fmla="*/ 158 w 158"/>
                  <a:gd name="T43" fmla="*/ 8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146">
                    <a:moveTo>
                      <a:pt x="158" y="85"/>
                    </a:moveTo>
                    <a:lnTo>
                      <a:pt x="89" y="12"/>
                    </a:lnTo>
                    <a:lnTo>
                      <a:pt x="77" y="12"/>
                    </a:lnTo>
                    <a:lnTo>
                      <a:pt x="77" y="20"/>
                    </a:lnTo>
                    <a:lnTo>
                      <a:pt x="69" y="20"/>
                    </a:lnTo>
                    <a:lnTo>
                      <a:pt x="69" y="0"/>
                    </a:lnTo>
                    <a:lnTo>
                      <a:pt x="53" y="0"/>
                    </a:lnTo>
                    <a:lnTo>
                      <a:pt x="53" y="4"/>
                    </a:lnTo>
                    <a:lnTo>
                      <a:pt x="21" y="4"/>
                    </a:lnTo>
                    <a:lnTo>
                      <a:pt x="21" y="28"/>
                    </a:lnTo>
                    <a:lnTo>
                      <a:pt x="0" y="45"/>
                    </a:lnTo>
                    <a:lnTo>
                      <a:pt x="0" y="73"/>
                    </a:lnTo>
                    <a:lnTo>
                      <a:pt x="17" y="73"/>
                    </a:lnTo>
                    <a:lnTo>
                      <a:pt x="9" y="61"/>
                    </a:lnTo>
                    <a:lnTo>
                      <a:pt x="21" y="49"/>
                    </a:lnTo>
                    <a:lnTo>
                      <a:pt x="69" y="93"/>
                    </a:lnTo>
                    <a:lnTo>
                      <a:pt x="69" y="113"/>
                    </a:lnTo>
                    <a:lnTo>
                      <a:pt x="110" y="113"/>
                    </a:lnTo>
                    <a:lnTo>
                      <a:pt x="110" y="146"/>
                    </a:lnTo>
                    <a:lnTo>
                      <a:pt x="134" y="146"/>
                    </a:lnTo>
                    <a:lnTo>
                      <a:pt x="158" y="126"/>
                    </a:lnTo>
                    <a:lnTo>
                      <a:pt x="158" y="85"/>
                    </a:lnTo>
                    <a:close/>
                  </a:path>
                </a:pathLst>
              </a:custGeom>
              <a:solidFill>
                <a:schemeClr val="tx1"/>
              </a:solidFill>
              <a:ln w="25400" cap="rnd">
                <a:noFill/>
                <a:round/>
                <a:headEnd/>
                <a:tailEnd/>
              </a:ln>
              <a:extLst/>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3861"/>
                  </a:solidFill>
                  <a:effectLst/>
                  <a:uLnTx/>
                  <a:uFillTx/>
                  <a:latin typeface="Calibri"/>
                  <a:ea typeface="+mn-ea"/>
                  <a:cs typeface="+mn-cs"/>
                </a:endParaRPr>
              </a:p>
            </p:txBody>
          </p:sp>
        </p:grpSp>
        <p:sp>
          <p:nvSpPr>
            <p:cNvPr id="154" name="5-Point Star 153"/>
            <p:cNvSpPr/>
            <p:nvPr/>
          </p:nvSpPr>
          <p:spPr>
            <a:xfrm>
              <a:off x="1035511" y="2808020"/>
              <a:ext cx="245427" cy="230389"/>
            </a:xfrm>
            <a:prstGeom prst="star5">
              <a:avLst/>
            </a:prstGeom>
            <a:solidFill>
              <a:schemeClr val="accent1"/>
            </a:solidFill>
            <a:ln w="2540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5-Point Star 157"/>
            <p:cNvSpPr/>
            <p:nvPr/>
          </p:nvSpPr>
          <p:spPr>
            <a:xfrm>
              <a:off x="2611534" y="4594283"/>
              <a:ext cx="211737" cy="198763"/>
            </a:xfrm>
            <a:prstGeom prst="star5">
              <a:avLst/>
            </a:prstGeom>
            <a:solidFill>
              <a:schemeClr val="accent1"/>
            </a:solidFill>
            <a:ln w="2540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5-Point Star 158"/>
            <p:cNvSpPr/>
            <p:nvPr/>
          </p:nvSpPr>
          <p:spPr>
            <a:xfrm>
              <a:off x="2511130" y="4911425"/>
              <a:ext cx="211737" cy="198763"/>
            </a:xfrm>
            <a:prstGeom prst="star5">
              <a:avLst/>
            </a:prstGeom>
            <a:solidFill>
              <a:schemeClr val="accent1"/>
            </a:solidFill>
            <a:ln w="2540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5-Point Star 159"/>
            <p:cNvSpPr/>
            <p:nvPr/>
          </p:nvSpPr>
          <p:spPr>
            <a:xfrm>
              <a:off x="2486338" y="5231391"/>
              <a:ext cx="211737" cy="198763"/>
            </a:xfrm>
            <a:prstGeom prst="star5">
              <a:avLst/>
            </a:prstGeom>
            <a:solidFill>
              <a:schemeClr val="accent1"/>
            </a:solidFill>
            <a:ln w="2540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5-Point Star 162"/>
            <p:cNvSpPr/>
            <p:nvPr/>
          </p:nvSpPr>
          <p:spPr>
            <a:xfrm>
              <a:off x="5412662" y="4121041"/>
              <a:ext cx="215436" cy="202236"/>
            </a:xfrm>
            <a:prstGeom prst="star5">
              <a:avLst/>
            </a:prstGeom>
            <a:solidFill>
              <a:schemeClr val="accent1"/>
            </a:solidFill>
            <a:ln w="2540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5-Point Star 107"/>
            <p:cNvSpPr/>
            <p:nvPr/>
          </p:nvSpPr>
          <p:spPr>
            <a:xfrm>
              <a:off x="5230451" y="3305061"/>
              <a:ext cx="215436" cy="202236"/>
            </a:xfrm>
            <a:prstGeom prst="star5">
              <a:avLst/>
            </a:prstGeom>
            <a:solidFill>
              <a:schemeClr val="accent1"/>
            </a:solidFill>
            <a:ln w="2540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5-Point Star 108"/>
            <p:cNvSpPr/>
            <p:nvPr/>
          </p:nvSpPr>
          <p:spPr>
            <a:xfrm>
              <a:off x="6207700" y="5581667"/>
              <a:ext cx="215436" cy="202236"/>
            </a:xfrm>
            <a:prstGeom prst="star5">
              <a:avLst/>
            </a:prstGeom>
            <a:solidFill>
              <a:schemeClr val="accent1"/>
            </a:solidFill>
            <a:ln w="2540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5-Point Star 109"/>
            <p:cNvSpPr/>
            <p:nvPr/>
          </p:nvSpPr>
          <p:spPr>
            <a:xfrm>
              <a:off x="4407419" y="2238633"/>
              <a:ext cx="215436" cy="202236"/>
            </a:xfrm>
            <a:prstGeom prst="star5">
              <a:avLst/>
            </a:prstGeom>
            <a:solidFill>
              <a:schemeClr val="accent1"/>
            </a:solidFill>
            <a:ln w="2540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5-Point Star 110"/>
            <p:cNvSpPr/>
            <p:nvPr/>
          </p:nvSpPr>
          <p:spPr>
            <a:xfrm>
              <a:off x="3078098" y="3040825"/>
              <a:ext cx="215436" cy="202236"/>
            </a:xfrm>
            <a:prstGeom prst="star5">
              <a:avLst/>
            </a:prstGeom>
            <a:solidFill>
              <a:schemeClr val="accent1"/>
            </a:solidFill>
            <a:ln w="2540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5-Point Star 111"/>
            <p:cNvSpPr/>
            <p:nvPr/>
          </p:nvSpPr>
          <p:spPr>
            <a:xfrm>
              <a:off x="3813506" y="1448602"/>
              <a:ext cx="215436" cy="202236"/>
            </a:xfrm>
            <a:prstGeom prst="star5">
              <a:avLst/>
            </a:prstGeom>
            <a:solidFill>
              <a:schemeClr val="accent1"/>
            </a:solidFill>
            <a:ln w="2540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5-Point Star 106"/>
            <p:cNvSpPr/>
            <p:nvPr/>
          </p:nvSpPr>
          <p:spPr>
            <a:xfrm>
              <a:off x="6022656" y="3800556"/>
              <a:ext cx="215436" cy="202236"/>
            </a:xfrm>
            <a:prstGeom prst="star5">
              <a:avLst/>
            </a:prstGeom>
            <a:solidFill>
              <a:schemeClr val="accent1"/>
            </a:solidFill>
            <a:ln w="2540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179522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D37B25-3221-3346-B312-1F9284E54AA5}"/>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18016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79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Trends in Healthcare Marketing</a:t>
            </a:r>
          </a:p>
        </p:txBody>
      </p:sp>
      <p:sp>
        <p:nvSpPr>
          <p:cNvPr id="13" name="Content Placeholder 12"/>
          <p:cNvSpPr>
            <a:spLocks noGrp="1"/>
          </p:cNvSpPr>
          <p:nvPr>
            <p:ph idx="1"/>
          </p:nvPr>
        </p:nvSpPr>
        <p:spPr>
          <a:xfrm>
            <a:off x="282231" y="1782501"/>
            <a:ext cx="7317977" cy="3927796"/>
          </a:xfrm>
        </p:spPr>
        <p:txBody>
          <a:bodyPr>
            <a:normAutofit fontScale="85000" lnSpcReduction="20000"/>
          </a:bodyPr>
          <a:lstStyle/>
          <a:p>
            <a:r>
              <a:rPr lang="en-US" dirty="0"/>
              <a:t>Healthcare marketing has to be accountable</a:t>
            </a:r>
          </a:p>
          <a:p>
            <a:r>
              <a:rPr lang="en-US" dirty="0"/>
              <a:t>Shift to integrated digital, social, mobile multi-channel marketing strategy</a:t>
            </a:r>
          </a:p>
          <a:p>
            <a:r>
              <a:rPr lang="en-US" dirty="0"/>
              <a:t>Technology needs to support organization’s ability to present fresh, social-sharing, smart content</a:t>
            </a:r>
          </a:p>
          <a:p>
            <a:r>
              <a:rPr lang="en-US" dirty="0"/>
              <a:t>Precision marketing – using data analytics to engage both current and future patients</a:t>
            </a:r>
          </a:p>
          <a:p>
            <a:r>
              <a:rPr lang="en-US" dirty="0"/>
              <a:t>Support growing need for location-based marketing efforts</a:t>
            </a:r>
          </a:p>
        </p:txBody>
      </p:sp>
      <p:pic>
        <p:nvPicPr>
          <p:cNvPr id="4" name="Picture 3">
            <a:extLst>
              <a:ext uri="{FF2B5EF4-FFF2-40B4-BE49-F238E27FC236}">
                <a16:creationId xmlns:a16="http://schemas.microsoft.com/office/drawing/2014/main" id="{37794B01-8349-A84C-8061-7F3B1E00B692}"/>
              </a:ext>
            </a:extLst>
          </p:cNvPr>
          <p:cNvPicPr>
            <a:picLocks noChangeAspect="1"/>
          </p:cNvPicPr>
          <p:nvPr/>
        </p:nvPicPr>
        <p:blipFill>
          <a:blip r:embed="rId2"/>
          <a:stretch>
            <a:fillRect/>
          </a:stretch>
        </p:blipFill>
        <p:spPr>
          <a:xfrm>
            <a:off x="7258055" y="1782501"/>
            <a:ext cx="4930770" cy="4150761"/>
          </a:xfrm>
          <a:prstGeom prst="rect">
            <a:avLst/>
          </a:prstGeom>
        </p:spPr>
      </p:pic>
      <p:sp>
        <p:nvSpPr>
          <p:cNvPr id="7" name="Text Placeholder 6">
            <a:extLst>
              <a:ext uri="{FF2B5EF4-FFF2-40B4-BE49-F238E27FC236}">
                <a16:creationId xmlns:a16="http://schemas.microsoft.com/office/drawing/2014/main" id="{AA81A377-7723-044F-945F-E356AF00149F}"/>
              </a:ext>
            </a:extLst>
          </p:cNvPr>
          <p:cNvSpPr>
            <a:spLocks noGrp="1"/>
          </p:cNvSpPr>
          <p:nvPr>
            <p:ph type="body" sz="quarter" idx="13"/>
          </p:nvPr>
        </p:nvSpPr>
        <p:spPr/>
        <p:txBody>
          <a:bodyPr/>
          <a:lstStyle/>
          <a:p>
            <a:r>
              <a:rPr lang="en-US" dirty="0"/>
              <a:t>Shifting to be customer-centric</a:t>
            </a:r>
          </a:p>
        </p:txBody>
      </p:sp>
      <p:sp>
        <p:nvSpPr>
          <p:cNvPr id="8" name="Slide Number Placeholder 3">
            <a:extLst>
              <a:ext uri="{FF2B5EF4-FFF2-40B4-BE49-F238E27FC236}">
                <a16:creationId xmlns:a16="http://schemas.microsoft.com/office/drawing/2014/main" id="{77B396E7-4A8F-1846-B7E4-C74943875EA4}"/>
              </a:ext>
            </a:extLst>
          </p:cNvPr>
          <p:cNvSpPr txBox="1">
            <a:spLocks/>
          </p:cNvSpPr>
          <p:nvPr/>
        </p:nvSpPr>
        <p:spPr>
          <a:xfrm>
            <a:off x="5775822" y="6356350"/>
            <a:ext cx="637180"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fld id="{99D9DFC3-CB45-5B40-B55F-C4E8AC74B043}" type="slidenum">
              <a:rPr lang="en-US" sz="1200" smtClean="0">
                <a:solidFill>
                  <a:schemeClr val="bg1"/>
                </a:solidFill>
                <a:latin typeface="Proxima Nova" panose="02000506030000020004" pitchFamily="2" charset="0"/>
              </a:rPr>
              <a:pPr algn="ctr" fontAlgn="base">
                <a:spcBef>
                  <a:spcPct val="0"/>
                </a:spcBef>
                <a:spcAft>
                  <a:spcPct val="0"/>
                </a:spcAft>
                <a:defRPr/>
              </a:pPr>
              <a:t>3</a:t>
            </a:fld>
            <a:endParaRPr lang="en-US" sz="1200" dirty="0">
              <a:solidFill>
                <a:schemeClr val="bg1"/>
              </a:solidFill>
              <a:latin typeface="Proxima Nova" panose="02000506030000020004" pitchFamily="2" charset="0"/>
            </a:endParaRPr>
          </a:p>
        </p:txBody>
      </p:sp>
    </p:spTree>
    <p:extLst>
      <p:ext uri="{BB962C8B-B14F-4D97-AF65-F5344CB8AC3E}">
        <p14:creationId xmlns:p14="http://schemas.microsoft.com/office/powerpoint/2010/main" val="182934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9CD3DCB2-D608-C546-90B5-D2FCAAA1A393}"/>
              </a:ext>
            </a:extLst>
          </p:cNvPr>
          <p:cNvSpPr txBox="1">
            <a:spLocks/>
          </p:cNvSpPr>
          <p:nvPr/>
        </p:nvSpPr>
        <p:spPr>
          <a:xfrm>
            <a:off x="282231" y="0"/>
            <a:ext cx="11624364" cy="94074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effectLst/>
                <a:latin typeface="Proxima Nova" charset="0"/>
                <a:ea typeface="Proxima Nova" charset="0"/>
                <a:cs typeface="Proxima Nova" charset="0"/>
              </a:defRPr>
            </a:lvl1pPr>
          </a:lstStyle>
          <a:p>
            <a:endParaRPr lang="en-US" dirty="0"/>
          </a:p>
        </p:txBody>
      </p:sp>
      <p:pic>
        <p:nvPicPr>
          <p:cNvPr id="25" name="Picture 24">
            <a:extLst>
              <a:ext uri="{FF2B5EF4-FFF2-40B4-BE49-F238E27FC236}">
                <a16:creationId xmlns:a16="http://schemas.microsoft.com/office/drawing/2014/main" id="{A54089ED-5C64-CE4A-A7D3-B27702E89F7D}"/>
              </a:ext>
            </a:extLst>
          </p:cNvPr>
          <p:cNvPicPr>
            <a:picLocks noChangeAspect="1"/>
          </p:cNvPicPr>
          <p:nvPr/>
        </p:nvPicPr>
        <p:blipFill>
          <a:blip r:embed="rId3"/>
          <a:stretch>
            <a:fillRect/>
          </a:stretch>
        </p:blipFill>
        <p:spPr>
          <a:xfrm>
            <a:off x="1655606" y="1031768"/>
            <a:ext cx="8877611" cy="5063623"/>
          </a:xfrm>
          <a:prstGeom prst="rect">
            <a:avLst/>
          </a:prstGeom>
        </p:spPr>
      </p:pic>
      <p:sp>
        <p:nvSpPr>
          <p:cNvPr id="5" name="Slide Number Placeholder 3">
            <a:extLst>
              <a:ext uri="{FF2B5EF4-FFF2-40B4-BE49-F238E27FC236}">
                <a16:creationId xmlns:a16="http://schemas.microsoft.com/office/drawing/2014/main" id="{FE77232D-3270-534B-BA79-B7CA3A09EB9E}"/>
              </a:ext>
            </a:extLst>
          </p:cNvPr>
          <p:cNvSpPr txBox="1">
            <a:spLocks/>
          </p:cNvSpPr>
          <p:nvPr/>
        </p:nvSpPr>
        <p:spPr>
          <a:xfrm>
            <a:off x="5775822" y="6356350"/>
            <a:ext cx="637180"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fld id="{99D9DFC3-CB45-5B40-B55F-C4E8AC74B043}" type="slidenum">
              <a:rPr lang="en-US" sz="1200" smtClean="0">
                <a:solidFill>
                  <a:schemeClr val="bg1"/>
                </a:solidFill>
                <a:latin typeface="Proxima Nova" panose="02000506030000020004" pitchFamily="2" charset="0"/>
              </a:rPr>
              <a:pPr algn="ctr" fontAlgn="base">
                <a:spcBef>
                  <a:spcPct val="0"/>
                </a:spcBef>
                <a:spcAft>
                  <a:spcPct val="0"/>
                </a:spcAft>
                <a:defRPr/>
              </a:pPr>
              <a:t>4</a:t>
            </a:fld>
            <a:endParaRPr lang="en-US" sz="1200" dirty="0">
              <a:solidFill>
                <a:schemeClr val="bg1"/>
              </a:solidFill>
              <a:latin typeface="Proxima Nova" panose="02000506030000020004" pitchFamily="2" charset="0"/>
            </a:endParaRPr>
          </a:p>
        </p:txBody>
      </p:sp>
      <p:sp>
        <p:nvSpPr>
          <p:cNvPr id="4" name="Title 3">
            <a:extLst>
              <a:ext uri="{FF2B5EF4-FFF2-40B4-BE49-F238E27FC236}">
                <a16:creationId xmlns:a16="http://schemas.microsoft.com/office/drawing/2014/main" id="{7911F43C-1CA1-0D43-9C71-3E29A493A384}"/>
              </a:ext>
            </a:extLst>
          </p:cNvPr>
          <p:cNvSpPr>
            <a:spLocks noGrp="1"/>
          </p:cNvSpPr>
          <p:nvPr>
            <p:ph type="title"/>
          </p:nvPr>
        </p:nvSpPr>
        <p:spPr/>
        <p:txBody>
          <a:bodyPr>
            <a:normAutofit fontScale="90000"/>
          </a:bodyPr>
          <a:lstStyle/>
          <a:p>
            <a:r>
              <a:rPr lang="en-US" sz="3600" dirty="0"/>
              <a:t>We Must Address The Full Consumer Decision Cycle</a:t>
            </a:r>
          </a:p>
        </p:txBody>
      </p:sp>
    </p:spTree>
    <p:extLst>
      <p:ext uri="{BB962C8B-B14F-4D97-AF65-F5344CB8AC3E}">
        <p14:creationId xmlns:p14="http://schemas.microsoft.com/office/powerpoint/2010/main" val="79054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Consumers want their Digital Healthcare Experience to be More Like Retail</a:t>
            </a:r>
          </a:p>
        </p:txBody>
      </p:sp>
      <p:sp>
        <p:nvSpPr>
          <p:cNvPr id="13" name="Content Placeholder 12"/>
          <p:cNvSpPr>
            <a:spLocks noGrp="1"/>
          </p:cNvSpPr>
          <p:nvPr>
            <p:ph idx="4294967295"/>
          </p:nvPr>
        </p:nvSpPr>
        <p:spPr>
          <a:xfrm>
            <a:off x="282231" y="1035631"/>
            <a:ext cx="11624364" cy="3927475"/>
          </a:xfrm>
        </p:spPr>
        <p:txBody>
          <a:bodyPr>
            <a:noAutofit/>
          </a:bodyPr>
          <a:lstStyle/>
          <a:p>
            <a:pPr>
              <a:buFont typeface="+mj-lt"/>
              <a:buAutoNum type="arabicPeriod"/>
            </a:pPr>
            <a:r>
              <a:rPr lang="en-GB" sz="1800" dirty="0"/>
              <a:t>78% of the more tech-savvy consumers say the healthcare digital customer experience needs improvement, and 50% said they would leave their current physician for a better digital customer experience.</a:t>
            </a:r>
          </a:p>
          <a:p>
            <a:pPr>
              <a:buFont typeface="+mj-lt"/>
              <a:buAutoNum type="arabicPeriod"/>
            </a:pPr>
            <a:r>
              <a:rPr lang="en-GB" sz="1800" dirty="0"/>
              <a:t>More than half (69%) of respondents expect their health insurer to make it easier to navigate affordable care and wellness options.</a:t>
            </a:r>
          </a:p>
          <a:p>
            <a:pPr>
              <a:buFont typeface="+mj-lt"/>
              <a:buAutoNum type="arabicPeriod"/>
            </a:pPr>
            <a:r>
              <a:rPr lang="en-GB" sz="1800" dirty="0"/>
              <a:t>Consumers want fast and easy digital experiences, but mobile healthcare is perceived as lacking ease of use and features, with </a:t>
            </a:r>
            <a:r>
              <a:rPr lang="en-GB" sz="1800" u="sng" dirty="0"/>
              <a:t>62% of</a:t>
            </a:r>
            <a:r>
              <a:rPr lang="en-GB" sz="1800" dirty="0"/>
              <a:t> respondents citing it is not able to accomplish what they want it to do, 42% of respondents citing a lack of relevant options and 40% of respondents citing mobile healthcare takes too long to complete.</a:t>
            </a:r>
          </a:p>
          <a:p>
            <a:pPr>
              <a:buFont typeface="+mj-lt"/>
              <a:buAutoNum type="arabicPeriod"/>
            </a:pPr>
            <a:r>
              <a:rPr lang="en-GB" sz="1800" dirty="0"/>
              <a:t>Here are the six areas consumers respondents said improvement is most needed in.</a:t>
            </a:r>
          </a:p>
          <a:p>
            <a:pPr lvl="1"/>
            <a:r>
              <a:rPr lang="en-GB" sz="1800" dirty="0"/>
              <a:t>Searching for a physician or specialist (81 percent)</a:t>
            </a:r>
          </a:p>
          <a:p>
            <a:pPr lvl="1"/>
            <a:r>
              <a:rPr lang="en-GB" sz="1800" dirty="0"/>
              <a:t>Accessing a family member's health records (80 percent)</a:t>
            </a:r>
          </a:p>
          <a:p>
            <a:pPr lvl="1"/>
            <a:r>
              <a:rPr lang="en-GB" sz="1800" dirty="0"/>
              <a:t>Changing or making an appointment (79 percent)</a:t>
            </a:r>
          </a:p>
          <a:p>
            <a:pPr lvl="1"/>
            <a:r>
              <a:rPr lang="en-GB" sz="1800" dirty="0"/>
              <a:t>Accessing test results (76 percent)</a:t>
            </a:r>
          </a:p>
          <a:p>
            <a:pPr lvl="1"/>
            <a:r>
              <a:rPr lang="en-GB" sz="1800" dirty="0"/>
              <a:t>Paying bills (75 percent)</a:t>
            </a:r>
          </a:p>
          <a:p>
            <a:pPr lvl="1"/>
            <a:r>
              <a:rPr lang="en-GB" sz="1800" dirty="0"/>
              <a:t>Filling a prescription (74 percent)</a:t>
            </a:r>
          </a:p>
        </p:txBody>
      </p:sp>
      <p:sp>
        <p:nvSpPr>
          <p:cNvPr id="6" name="Slide Number Placeholder 3">
            <a:extLst>
              <a:ext uri="{FF2B5EF4-FFF2-40B4-BE49-F238E27FC236}">
                <a16:creationId xmlns:a16="http://schemas.microsoft.com/office/drawing/2014/main" id="{A863BC31-C782-A94B-A9B1-8391F825263E}"/>
              </a:ext>
            </a:extLst>
          </p:cNvPr>
          <p:cNvSpPr txBox="1">
            <a:spLocks/>
          </p:cNvSpPr>
          <p:nvPr/>
        </p:nvSpPr>
        <p:spPr>
          <a:xfrm>
            <a:off x="5775822" y="6356350"/>
            <a:ext cx="637180"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fld id="{99D9DFC3-CB45-5B40-B55F-C4E8AC74B043}" type="slidenum">
              <a:rPr lang="en-US" sz="1200" smtClean="0">
                <a:solidFill>
                  <a:schemeClr val="bg1"/>
                </a:solidFill>
                <a:latin typeface="Proxima Nova" panose="02000506030000020004" pitchFamily="2" charset="0"/>
              </a:rPr>
              <a:pPr algn="ctr" fontAlgn="base">
                <a:spcBef>
                  <a:spcPct val="0"/>
                </a:spcBef>
                <a:spcAft>
                  <a:spcPct val="0"/>
                </a:spcAft>
                <a:defRPr/>
              </a:pPr>
              <a:t>5</a:t>
            </a:fld>
            <a:endParaRPr lang="en-US" sz="1200" dirty="0">
              <a:solidFill>
                <a:schemeClr val="bg1"/>
              </a:solidFill>
              <a:latin typeface="Proxima Nova" panose="02000506030000020004" pitchFamily="2" charset="0"/>
            </a:endParaRPr>
          </a:p>
        </p:txBody>
      </p:sp>
      <p:sp>
        <p:nvSpPr>
          <p:cNvPr id="8" name="Text Placeholder 16">
            <a:extLst>
              <a:ext uri="{FF2B5EF4-FFF2-40B4-BE49-F238E27FC236}">
                <a16:creationId xmlns:a16="http://schemas.microsoft.com/office/drawing/2014/main" id="{0D8B697C-F31C-3B44-8A26-6552F22BC18E}"/>
              </a:ext>
            </a:extLst>
          </p:cNvPr>
          <p:cNvSpPr txBox="1">
            <a:spLocks/>
          </p:cNvSpPr>
          <p:nvPr/>
        </p:nvSpPr>
        <p:spPr>
          <a:xfrm>
            <a:off x="282920" y="5690558"/>
            <a:ext cx="11623675" cy="54864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Proxima Nova" charset="0"/>
                <a:ea typeface="Proxima Nova" charset="0"/>
                <a:cs typeface="Proxima Nova" charset="0"/>
              </a:defRPr>
            </a:lvl1pPr>
            <a:lvl2pPr marL="742950" indent="-285750" algn="l" defTabSz="457200" rtl="0" eaLnBrk="1" latinLnBrk="0" hangingPunct="1">
              <a:spcBef>
                <a:spcPct val="20000"/>
              </a:spcBef>
              <a:buFont typeface="Arial"/>
              <a:buChar char="–"/>
              <a:defRPr sz="2800" kern="1200">
                <a:solidFill>
                  <a:schemeClr val="tx1"/>
                </a:solidFill>
                <a:latin typeface="Proxima Nova" charset="0"/>
                <a:ea typeface="Proxima Nova" charset="0"/>
                <a:cs typeface="Proxima Nova" charset="0"/>
              </a:defRPr>
            </a:lvl2pPr>
            <a:lvl3pPr marL="1143000" indent="-228600" algn="l" defTabSz="457200" rtl="0" eaLnBrk="1" latinLnBrk="0" hangingPunct="1">
              <a:spcBef>
                <a:spcPct val="20000"/>
              </a:spcBef>
              <a:buFont typeface="Arial"/>
              <a:buChar char="•"/>
              <a:defRPr sz="2400" kern="1200">
                <a:solidFill>
                  <a:schemeClr val="tx1"/>
                </a:solidFill>
                <a:latin typeface="Proxima Nova" charset="0"/>
                <a:ea typeface="Proxima Nova" charset="0"/>
                <a:cs typeface="Proxima Nova" charset="0"/>
              </a:defRPr>
            </a:lvl3pPr>
            <a:lvl4pPr marL="1600200" indent="-228600" algn="l" defTabSz="457200" rtl="0" eaLnBrk="1" latinLnBrk="0" hangingPunct="1">
              <a:spcBef>
                <a:spcPct val="20000"/>
              </a:spcBef>
              <a:buFont typeface="Arial"/>
              <a:buChar char="–"/>
              <a:defRPr sz="2000" kern="1200">
                <a:solidFill>
                  <a:schemeClr val="tx1"/>
                </a:solidFill>
                <a:latin typeface="Proxima Nova" charset="0"/>
                <a:ea typeface="Proxima Nova" charset="0"/>
                <a:cs typeface="Proxima Nova" charset="0"/>
              </a:defRPr>
            </a:lvl4pPr>
            <a:lvl5pPr marL="2057400" indent="-228600" algn="l" defTabSz="457200" rtl="0" eaLnBrk="1" latinLnBrk="0" hangingPunct="1">
              <a:spcBef>
                <a:spcPct val="20000"/>
              </a:spcBef>
              <a:buFont typeface="Arial"/>
              <a:buChar char="»"/>
              <a:defRPr sz="2000" kern="1200">
                <a:solidFill>
                  <a:schemeClr val="tx1"/>
                </a:solidFill>
                <a:latin typeface="Proxima Nova" charset="0"/>
                <a:ea typeface="Proxima Nova" charset="0"/>
                <a:cs typeface="Proxima No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i="1" dirty="0"/>
              <a:t>NTT DATA Survey - 1,102 U.S. healthcare consumers during September 2017</a:t>
            </a:r>
          </a:p>
        </p:txBody>
      </p:sp>
    </p:spTree>
    <p:extLst>
      <p:ext uri="{BB962C8B-B14F-4D97-AF65-F5344CB8AC3E}">
        <p14:creationId xmlns:p14="http://schemas.microsoft.com/office/powerpoint/2010/main" val="397239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Effect transition="in" filter="fade">
                                      <p:cBhvr>
                                        <p:cTn id="25" dur="500"/>
                                        <p:tgtEl>
                                          <p:spTgt spid="1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animEffect transition="in" filter="fade">
                                      <p:cBhvr>
                                        <p:cTn id="28" dur="500"/>
                                        <p:tgtEl>
                                          <p:spTgt spid="1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animEffect transition="in" filter="fade">
                                      <p:cBhvr>
                                        <p:cTn id="31" dur="500"/>
                                        <p:tgtEl>
                                          <p:spTgt spid="1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xEl>
                                              <p:pRg st="7" end="7"/>
                                            </p:txEl>
                                          </p:spTgt>
                                        </p:tgtEl>
                                        <p:attrNameLst>
                                          <p:attrName>style.visibility</p:attrName>
                                        </p:attrNameLst>
                                      </p:cBhvr>
                                      <p:to>
                                        <p:strVal val="visible"/>
                                      </p:to>
                                    </p:set>
                                    <p:animEffect transition="in" filter="fade">
                                      <p:cBhvr>
                                        <p:cTn id="34" dur="500"/>
                                        <p:tgtEl>
                                          <p:spTgt spid="1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xEl>
                                              <p:pRg st="8" end="8"/>
                                            </p:txEl>
                                          </p:spTgt>
                                        </p:tgtEl>
                                        <p:attrNameLst>
                                          <p:attrName>style.visibility</p:attrName>
                                        </p:attrNameLst>
                                      </p:cBhvr>
                                      <p:to>
                                        <p:strVal val="visible"/>
                                      </p:to>
                                    </p:set>
                                    <p:animEffect transition="in" filter="fade">
                                      <p:cBhvr>
                                        <p:cTn id="37" dur="500"/>
                                        <p:tgtEl>
                                          <p:spTgt spid="1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xEl>
                                              <p:pRg st="9" end="9"/>
                                            </p:txEl>
                                          </p:spTgt>
                                        </p:tgtEl>
                                        <p:attrNameLst>
                                          <p:attrName>style.visibility</p:attrName>
                                        </p:attrNameLst>
                                      </p:cBhvr>
                                      <p:to>
                                        <p:strVal val="visible"/>
                                      </p:to>
                                    </p:set>
                                    <p:animEffect transition="in" filter="fade">
                                      <p:cBhvr>
                                        <p:cTn id="40"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AFA446-5053-E84F-A6C2-CA3ACC1C5965}"/>
              </a:ext>
            </a:extLst>
          </p:cNvPr>
          <p:cNvSpPr>
            <a:spLocks noGrp="1"/>
          </p:cNvSpPr>
          <p:nvPr>
            <p:ph type="title"/>
          </p:nvPr>
        </p:nvSpPr>
        <p:spPr/>
        <p:txBody>
          <a:bodyPr>
            <a:normAutofit/>
          </a:bodyPr>
          <a:lstStyle/>
          <a:p>
            <a:r>
              <a:rPr lang="en-US" dirty="0"/>
              <a:t>Overall Digital Strategy – Think Mobile</a:t>
            </a:r>
          </a:p>
        </p:txBody>
      </p:sp>
      <p:sp>
        <p:nvSpPr>
          <p:cNvPr id="13" name="Content Placeholder 12"/>
          <p:cNvSpPr>
            <a:spLocks noGrp="1"/>
          </p:cNvSpPr>
          <p:nvPr>
            <p:ph idx="4294967295"/>
          </p:nvPr>
        </p:nvSpPr>
        <p:spPr>
          <a:xfrm>
            <a:off x="282231" y="1041523"/>
            <a:ext cx="8370888" cy="5019675"/>
          </a:xfrm>
        </p:spPr>
        <p:txBody>
          <a:bodyPr>
            <a:noAutofit/>
          </a:bodyPr>
          <a:lstStyle/>
          <a:p>
            <a:r>
              <a:rPr lang="en-US" sz="2400" dirty="0"/>
              <a:t>Google is getting much closer to launching the         Mobile-First Index</a:t>
            </a:r>
          </a:p>
          <a:p>
            <a:r>
              <a:rPr lang="en-US" sz="2400" dirty="0"/>
              <a:t>79% of people surveyed use their smartphone for reading email -- a higher percentage than those who used it for making calls. (Email Monday)</a:t>
            </a:r>
          </a:p>
          <a:p>
            <a:r>
              <a:rPr lang="en-US" sz="2400" dirty="0"/>
              <a:t>By 2019, mobile advertising is expected to represent 72% of all U.S. digital ad spending. (</a:t>
            </a:r>
            <a:r>
              <a:rPr lang="en-US" sz="2400" dirty="0" err="1"/>
              <a:t>MarketingLand</a:t>
            </a:r>
            <a:r>
              <a:rPr lang="en-US" sz="2400" dirty="0"/>
              <a:t>)</a:t>
            </a:r>
          </a:p>
          <a:p>
            <a:r>
              <a:rPr lang="en-US" sz="2400" dirty="0"/>
              <a:t>57% of users say they won’t recommend a business with a poorly-designed mobile site. (</a:t>
            </a:r>
            <a:r>
              <a:rPr lang="en-US" sz="2400" dirty="0" err="1"/>
              <a:t>socPub</a:t>
            </a:r>
            <a:r>
              <a:rPr lang="en-US" sz="2400" dirty="0"/>
              <a:t>)</a:t>
            </a:r>
          </a:p>
          <a:p>
            <a:r>
              <a:rPr lang="en-US" sz="2400" dirty="0"/>
              <a:t>48% of consumers start mobile research with a search engine --but 33% go directly to the site they want.      (Smart Insights)</a:t>
            </a:r>
          </a:p>
        </p:txBody>
      </p:sp>
      <p:pic>
        <p:nvPicPr>
          <p:cNvPr id="5" name="Picture 4">
            <a:extLst>
              <a:ext uri="{FF2B5EF4-FFF2-40B4-BE49-F238E27FC236}">
                <a16:creationId xmlns:a16="http://schemas.microsoft.com/office/drawing/2014/main" id="{C701EAD6-3C04-2643-BB0D-A9A148A1D0D3}"/>
              </a:ext>
            </a:extLst>
          </p:cNvPr>
          <p:cNvPicPr>
            <a:picLocks noChangeAspect="1"/>
          </p:cNvPicPr>
          <p:nvPr/>
        </p:nvPicPr>
        <p:blipFill>
          <a:blip r:embed="rId3"/>
          <a:stretch>
            <a:fillRect/>
          </a:stretch>
        </p:blipFill>
        <p:spPr>
          <a:xfrm>
            <a:off x="9087950" y="1163761"/>
            <a:ext cx="2383628" cy="4775200"/>
          </a:xfrm>
          <a:prstGeom prst="rect">
            <a:avLst/>
          </a:prstGeom>
        </p:spPr>
      </p:pic>
      <p:sp>
        <p:nvSpPr>
          <p:cNvPr id="15" name="Title 1">
            <a:extLst>
              <a:ext uri="{FF2B5EF4-FFF2-40B4-BE49-F238E27FC236}">
                <a16:creationId xmlns:a16="http://schemas.microsoft.com/office/drawing/2014/main" id="{A811A3D0-BBDD-D54E-8AA9-70F3EFDF31DA}"/>
              </a:ext>
            </a:extLst>
          </p:cNvPr>
          <p:cNvSpPr txBox="1">
            <a:spLocks/>
          </p:cNvSpPr>
          <p:nvPr/>
        </p:nvSpPr>
        <p:spPr>
          <a:xfrm>
            <a:off x="282231" y="0"/>
            <a:ext cx="11624364" cy="94074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effectLst/>
                <a:latin typeface="Proxima Nova" charset="0"/>
                <a:ea typeface="Proxima Nova" charset="0"/>
                <a:cs typeface="Proxima Nova" charset="0"/>
              </a:defRPr>
            </a:lvl1pPr>
          </a:lstStyle>
          <a:p>
            <a:endParaRPr lang="en-US" dirty="0"/>
          </a:p>
        </p:txBody>
      </p:sp>
      <p:sp>
        <p:nvSpPr>
          <p:cNvPr id="6" name="Slide Number Placeholder 3">
            <a:extLst>
              <a:ext uri="{FF2B5EF4-FFF2-40B4-BE49-F238E27FC236}">
                <a16:creationId xmlns:a16="http://schemas.microsoft.com/office/drawing/2014/main" id="{7FBBA9C0-1DBE-0B42-BD35-45BBB244509E}"/>
              </a:ext>
            </a:extLst>
          </p:cNvPr>
          <p:cNvSpPr txBox="1">
            <a:spLocks/>
          </p:cNvSpPr>
          <p:nvPr/>
        </p:nvSpPr>
        <p:spPr>
          <a:xfrm>
            <a:off x="5775822" y="6356350"/>
            <a:ext cx="637180"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fld id="{99D9DFC3-CB45-5B40-B55F-C4E8AC74B043}" type="slidenum">
              <a:rPr lang="en-US" sz="1200" smtClean="0">
                <a:solidFill>
                  <a:schemeClr val="bg1"/>
                </a:solidFill>
                <a:latin typeface="Proxima Nova" panose="02000506030000020004" pitchFamily="2" charset="0"/>
              </a:rPr>
              <a:pPr algn="ctr" fontAlgn="base">
                <a:spcBef>
                  <a:spcPct val="0"/>
                </a:spcBef>
                <a:spcAft>
                  <a:spcPct val="0"/>
                </a:spcAft>
                <a:defRPr/>
              </a:pPr>
              <a:t>6</a:t>
            </a:fld>
            <a:endParaRPr lang="en-US" sz="1200" dirty="0">
              <a:solidFill>
                <a:schemeClr val="bg1"/>
              </a:solidFill>
              <a:latin typeface="Proxima Nova" panose="02000506030000020004" pitchFamily="2" charset="0"/>
            </a:endParaRPr>
          </a:p>
        </p:txBody>
      </p:sp>
    </p:spTree>
    <p:extLst>
      <p:ext uri="{BB962C8B-B14F-4D97-AF65-F5344CB8AC3E}">
        <p14:creationId xmlns:p14="http://schemas.microsoft.com/office/powerpoint/2010/main" val="116234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2017 Current State of Healthcare Marketing Technologies</a:t>
            </a:r>
          </a:p>
        </p:txBody>
      </p:sp>
      <p:sp>
        <p:nvSpPr>
          <p:cNvPr id="13" name="Content Placeholder 12"/>
          <p:cNvSpPr>
            <a:spLocks noGrp="1"/>
          </p:cNvSpPr>
          <p:nvPr>
            <p:ph idx="4294967295"/>
          </p:nvPr>
        </p:nvSpPr>
        <p:spPr>
          <a:xfrm>
            <a:off x="282231" y="1035631"/>
            <a:ext cx="11624364" cy="3927475"/>
          </a:xfrm>
        </p:spPr>
        <p:txBody>
          <a:bodyPr>
            <a:noAutofit/>
          </a:bodyPr>
          <a:lstStyle/>
          <a:p>
            <a:pPr>
              <a:lnSpc>
                <a:spcPct val="120000"/>
              </a:lnSpc>
            </a:pPr>
            <a:r>
              <a:rPr lang="en-US" sz="2100" dirty="0"/>
              <a:t>Nearly six in ten (57%) healthcare organizations have a customer relationship management (CRM) system, but only 29% said their CRM and CMS systems are integrated, with only 12% well integrated.</a:t>
            </a:r>
          </a:p>
          <a:p>
            <a:pPr>
              <a:lnSpc>
                <a:spcPct val="120000"/>
              </a:lnSpc>
            </a:pPr>
            <a:r>
              <a:rPr lang="en-US" sz="2100" dirty="0"/>
              <a:t>Healthcare organizations employing marketing automation use it primarily for streamlining the email process and creating relationships through engagement marketing and nurturing prospective customers.</a:t>
            </a:r>
          </a:p>
          <a:p>
            <a:pPr>
              <a:lnSpc>
                <a:spcPct val="120000"/>
              </a:lnSpc>
            </a:pPr>
            <a:r>
              <a:rPr lang="en-US" sz="2100" dirty="0"/>
              <a:t>63% of healthcare systems do not user / or unsure if they utilize a marketing automation tool.  2/3 of all those who do not have a marketing automation tool still have no plans to implement one in the next year.</a:t>
            </a:r>
          </a:p>
          <a:p>
            <a:pPr>
              <a:lnSpc>
                <a:spcPct val="120000"/>
              </a:lnSpc>
            </a:pPr>
            <a:r>
              <a:rPr lang="en-US" sz="2100" dirty="0"/>
              <a:t>Analytics still predominantly measured by Google Analytics, but organizations are beginning to leverage patient ROI to validate efforts through CRM.</a:t>
            </a:r>
          </a:p>
        </p:txBody>
      </p:sp>
      <p:sp>
        <p:nvSpPr>
          <p:cNvPr id="6" name="Slide Number Placeholder 3">
            <a:extLst>
              <a:ext uri="{FF2B5EF4-FFF2-40B4-BE49-F238E27FC236}">
                <a16:creationId xmlns:a16="http://schemas.microsoft.com/office/drawing/2014/main" id="{A863BC31-C782-A94B-A9B1-8391F825263E}"/>
              </a:ext>
            </a:extLst>
          </p:cNvPr>
          <p:cNvSpPr txBox="1">
            <a:spLocks/>
          </p:cNvSpPr>
          <p:nvPr/>
        </p:nvSpPr>
        <p:spPr>
          <a:xfrm>
            <a:off x="5775822" y="6356350"/>
            <a:ext cx="637180"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fld id="{99D9DFC3-CB45-5B40-B55F-C4E8AC74B043}" type="slidenum">
              <a:rPr lang="en-US" sz="1200" smtClean="0">
                <a:solidFill>
                  <a:schemeClr val="bg1"/>
                </a:solidFill>
                <a:latin typeface="Proxima Nova" panose="02000506030000020004" pitchFamily="2" charset="0"/>
              </a:rPr>
              <a:pPr algn="ctr" fontAlgn="base">
                <a:spcBef>
                  <a:spcPct val="0"/>
                </a:spcBef>
                <a:spcAft>
                  <a:spcPct val="0"/>
                </a:spcAft>
                <a:defRPr/>
              </a:pPr>
              <a:t>7</a:t>
            </a:fld>
            <a:endParaRPr lang="en-US" sz="1200" dirty="0">
              <a:solidFill>
                <a:schemeClr val="bg1"/>
              </a:solidFill>
              <a:latin typeface="Proxima Nova" panose="02000506030000020004" pitchFamily="2" charset="0"/>
            </a:endParaRPr>
          </a:p>
        </p:txBody>
      </p:sp>
      <p:sp>
        <p:nvSpPr>
          <p:cNvPr id="8" name="Text Placeholder 16">
            <a:extLst>
              <a:ext uri="{FF2B5EF4-FFF2-40B4-BE49-F238E27FC236}">
                <a16:creationId xmlns:a16="http://schemas.microsoft.com/office/drawing/2014/main" id="{0D8B697C-F31C-3B44-8A26-6552F22BC18E}"/>
              </a:ext>
            </a:extLst>
          </p:cNvPr>
          <p:cNvSpPr txBox="1">
            <a:spLocks/>
          </p:cNvSpPr>
          <p:nvPr/>
        </p:nvSpPr>
        <p:spPr>
          <a:xfrm>
            <a:off x="282920" y="5690558"/>
            <a:ext cx="11623675" cy="54864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Proxima Nova" charset="0"/>
                <a:ea typeface="Proxima Nova" charset="0"/>
                <a:cs typeface="Proxima Nova" charset="0"/>
              </a:defRPr>
            </a:lvl1pPr>
            <a:lvl2pPr marL="742950" indent="-285750" algn="l" defTabSz="457200" rtl="0" eaLnBrk="1" latinLnBrk="0" hangingPunct="1">
              <a:spcBef>
                <a:spcPct val="20000"/>
              </a:spcBef>
              <a:buFont typeface="Arial"/>
              <a:buChar char="–"/>
              <a:defRPr sz="2800" kern="1200">
                <a:solidFill>
                  <a:schemeClr val="tx1"/>
                </a:solidFill>
                <a:latin typeface="Proxima Nova" charset="0"/>
                <a:ea typeface="Proxima Nova" charset="0"/>
                <a:cs typeface="Proxima Nova" charset="0"/>
              </a:defRPr>
            </a:lvl2pPr>
            <a:lvl3pPr marL="1143000" indent="-228600" algn="l" defTabSz="457200" rtl="0" eaLnBrk="1" latinLnBrk="0" hangingPunct="1">
              <a:spcBef>
                <a:spcPct val="20000"/>
              </a:spcBef>
              <a:buFont typeface="Arial"/>
              <a:buChar char="•"/>
              <a:defRPr sz="2400" kern="1200">
                <a:solidFill>
                  <a:schemeClr val="tx1"/>
                </a:solidFill>
                <a:latin typeface="Proxima Nova" charset="0"/>
                <a:ea typeface="Proxima Nova" charset="0"/>
                <a:cs typeface="Proxima Nova" charset="0"/>
              </a:defRPr>
            </a:lvl3pPr>
            <a:lvl4pPr marL="1600200" indent="-228600" algn="l" defTabSz="457200" rtl="0" eaLnBrk="1" latinLnBrk="0" hangingPunct="1">
              <a:spcBef>
                <a:spcPct val="20000"/>
              </a:spcBef>
              <a:buFont typeface="Arial"/>
              <a:buChar char="–"/>
              <a:defRPr sz="2000" kern="1200">
                <a:solidFill>
                  <a:schemeClr val="tx1"/>
                </a:solidFill>
                <a:latin typeface="Proxima Nova" charset="0"/>
                <a:ea typeface="Proxima Nova" charset="0"/>
                <a:cs typeface="Proxima Nova" charset="0"/>
              </a:defRPr>
            </a:lvl4pPr>
            <a:lvl5pPr marL="2057400" indent="-228600" algn="l" defTabSz="457200" rtl="0" eaLnBrk="1" latinLnBrk="0" hangingPunct="1">
              <a:spcBef>
                <a:spcPct val="20000"/>
              </a:spcBef>
              <a:buFont typeface="Arial"/>
              <a:buChar char="»"/>
              <a:defRPr sz="2000" kern="1200">
                <a:solidFill>
                  <a:schemeClr val="tx1"/>
                </a:solidFill>
                <a:latin typeface="Proxima Nova" charset="0"/>
                <a:ea typeface="Proxima Nova" charset="0"/>
                <a:cs typeface="Proxima No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i="1" dirty="0"/>
              <a:t>Study performed by </a:t>
            </a:r>
            <a:r>
              <a:rPr lang="en-US" sz="1800" i="1" dirty="0" err="1"/>
              <a:t>Greystone.Net</a:t>
            </a:r>
            <a:r>
              <a:rPr lang="en-US" sz="1800" i="1" dirty="0"/>
              <a:t> and Klein &amp; Partners</a:t>
            </a:r>
          </a:p>
        </p:txBody>
      </p:sp>
    </p:spTree>
    <p:extLst>
      <p:ext uri="{BB962C8B-B14F-4D97-AF65-F5344CB8AC3E}">
        <p14:creationId xmlns:p14="http://schemas.microsoft.com/office/powerpoint/2010/main" val="90288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1C3E6-51BE-E448-98C4-573776F5A51E}"/>
              </a:ext>
            </a:extLst>
          </p:cNvPr>
          <p:cNvSpPr>
            <a:spLocks noGrp="1"/>
          </p:cNvSpPr>
          <p:nvPr>
            <p:ph type="title"/>
          </p:nvPr>
        </p:nvSpPr>
        <p:spPr/>
        <p:txBody>
          <a:bodyPr>
            <a:normAutofit fontScale="90000"/>
          </a:bodyPr>
          <a:lstStyle/>
          <a:p>
            <a:r>
              <a:rPr lang="en-US" dirty="0"/>
              <a:t>What Should your Ecosystem Really Look Like?</a:t>
            </a:r>
          </a:p>
        </p:txBody>
      </p:sp>
      <p:sp>
        <p:nvSpPr>
          <p:cNvPr id="4" name="Slide Number Placeholder 3"/>
          <p:cNvSpPr>
            <a:spLocks noGrp="1"/>
          </p:cNvSpPr>
          <p:nvPr>
            <p:ph type="sldNum" sz="quarter" idx="12"/>
          </p:nvPr>
        </p:nvSpPr>
        <p:spPr>
          <a:prstGeom prst="rect">
            <a:avLst/>
          </a:prstGeom>
        </p:spPr>
        <p:txBody>
          <a:bodyPr/>
          <a:lstStyle/>
          <a:p>
            <a:pPr fontAlgn="base">
              <a:spcBef>
                <a:spcPct val="0"/>
              </a:spcBef>
              <a:spcAft>
                <a:spcPct val="0"/>
              </a:spcAft>
              <a:defRPr/>
            </a:pPr>
            <a:fld id="{99D9DFC3-CB45-5B40-B55F-C4E8AC74B043}" type="slidenum">
              <a:rPr lang="en-US" smtClean="0"/>
              <a:pPr fontAlgn="base">
                <a:spcBef>
                  <a:spcPct val="0"/>
                </a:spcBef>
                <a:spcAft>
                  <a:spcPct val="0"/>
                </a:spcAft>
                <a:defRPr/>
              </a:pPr>
              <a:t>8</a:t>
            </a:fld>
            <a:endParaRPr lang="en-US" dirty="0"/>
          </a:p>
        </p:txBody>
      </p:sp>
      <p:sp>
        <p:nvSpPr>
          <p:cNvPr id="20" name="Content Placeholder 2"/>
          <p:cNvSpPr>
            <a:spLocks noGrp="1"/>
          </p:cNvSpPr>
          <p:nvPr>
            <p:ph idx="4294967295"/>
          </p:nvPr>
        </p:nvSpPr>
        <p:spPr>
          <a:xfrm>
            <a:off x="799642" y="2141127"/>
            <a:ext cx="3687763" cy="455613"/>
          </a:xfrm>
        </p:spPr>
        <p:txBody>
          <a:bodyPr>
            <a:noAutofit/>
          </a:bodyPr>
          <a:lstStyle/>
          <a:p>
            <a:pPr marL="0" indent="0" algn="ctr" defTabSz="914126">
              <a:spcBef>
                <a:spcPts val="0"/>
              </a:spcBef>
              <a:buNone/>
              <a:defRPr/>
            </a:pPr>
            <a:r>
              <a:rPr lang="en-US" sz="2400" dirty="0">
                <a:latin typeface="Proxima Nova" panose="02000506030000020004" pitchFamily="2" charset="0"/>
              </a:rPr>
              <a:t>Websites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214" y="2857027"/>
            <a:ext cx="977649" cy="977649"/>
          </a:xfrm>
          <a:prstGeom prst="rect">
            <a:avLst/>
          </a:prstGeom>
        </p:spPr>
      </p:pic>
      <p:grpSp>
        <p:nvGrpSpPr>
          <p:cNvPr id="12" name="Group 11"/>
          <p:cNvGrpSpPr/>
          <p:nvPr/>
        </p:nvGrpSpPr>
        <p:grpSpPr>
          <a:xfrm>
            <a:off x="1052075" y="1104883"/>
            <a:ext cx="3351927" cy="1091916"/>
            <a:chOff x="546100" y="1689100"/>
            <a:chExt cx="3352800" cy="109220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00" y="1689100"/>
              <a:ext cx="1092200" cy="10922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1689100"/>
              <a:ext cx="1092200" cy="10922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6700" y="1689100"/>
              <a:ext cx="1092200" cy="1092200"/>
            </a:xfrm>
            <a:prstGeom prst="rect">
              <a:avLst/>
            </a:prstGeom>
          </p:spPr>
        </p:pic>
      </p:gr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9265" y="4649399"/>
            <a:ext cx="977649" cy="977649"/>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9191" y="2840630"/>
            <a:ext cx="977649" cy="977649"/>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265" y="2840627"/>
            <a:ext cx="977649" cy="977649"/>
          </a:xfrm>
          <a:prstGeom prst="rect">
            <a:avLst/>
          </a:prstGeom>
        </p:spPr>
      </p:pic>
      <p:grpSp>
        <p:nvGrpSpPr>
          <p:cNvPr id="18" name="Group 17"/>
          <p:cNvGrpSpPr/>
          <p:nvPr/>
        </p:nvGrpSpPr>
        <p:grpSpPr>
          <a:xfrm>
            <a:off x="9391221" y="2111619"/>
            <a:ext cx="853531" cy="2317146"/>
            <a:chOff x="7337746" y="2273300"/>
            <a:chExt cx="853753" cy="2317750"/>
          </a:xfrm>
        </p:grpSpPr>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7748" y="2273300"/>
              <a:ext cx="853751" cy="77470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7747" y="3041650"/>
              <a:ext cx="853751" cy="77470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7746" y="3816350"/>
              <a:ext cx="853751" cy="774700"/>
            </a:xfrm>
            <a:prstGeom prst="rect">
              <a:avLst/>
            </a:prstGeom>
          </p:spPr>
        </p:pic>
      </p:grpSp>
      <p:sp>
        <p:nvSpPr>
          <p:cNvPr id="21" name="Content Placeholder 2"/>
          <p:cNvSpPr txBox="1">
            <a:spLocks/>
          </p:cNvSpPr>
          <p:nvPr/>
        </p:nvSpPr>
        <p:spPr bwMode="auto">
          <a:xfrm>
            <a:off x="1052075" y="3834679"/>
            <a:ext cx="3351927" cy="41899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126" eaLnBrk="1" fontAlgn="auto" hangingPunct="1">
              <a:spcBef>
                <a:spcPts val="0"/>
              </a:spcBef>
              <a:spcAft>
                <a:spcPts val="0"/>
              </a:spcAft>
              <a:buNone/>
            </a:pPr>
            <a:r>
              <a:rPr lang="en-US" dirty="0">
                <a:latin typeface="Proxima Nova" panose="02000506030000020004" pitchFamily="2" charset="0"/>
              </a:rPr>
              <a:t>CMS</a:t>
            </a:r>
          </a:p>
        </p:txBody>
      </p:sp>
      <p:sp>
        <p:nvSpPr>
          <p:cNvPr id="22" name="Content Placeholder 2"/>
          <p:cNvSpPr txBox="1">
            <a:spLocks/>
          </p:cNvSpPr>
          <p:nvPr/>
        </p:nvSpPr>
        <p:spPr bwMode="auto">
          <a:xfrm>
            <a:off x="3632126" y="3857959"/>
            <a:ext cx="3351927" cy="41899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126" eaLnBrk="1" fontAlgn="auto" hangingPunct="1">
              <a:spcBef>
                <a:spcPts val="0"/>
              </a:spcBef>
              <a:spcAft>
                <a:spcPts val="0"/>
              </a:spcAft>
              <a:buNone/>
            </a:pPr>
            <a:r>
              <a:rPr lang="en-US" dirty="0">
                <a:latin typeface="Proxima Nova" panose="02000506030000020004" pitchFamily="2" charset="0"/>
              </a:rPr>
              <a:t>CRM</a:t>
            </a:r>
          </a:p>
        </p:txBody>
      </p:sp>
      <p:sp>
        <p:nvSpPr>
          <p:cNvPr id="23" name="Content Placeholder 2"/>
          <p:cNvSpPr txBox="1">
            <a:spLocks/>
          </p:cNvSpPr>
          <p:nvPr/>
        </p:nvSpPr>
        <p:spPr bwMode="auto">
          <a:xfrm>
            <a:off x="6784893" y="3818281"/>
            <a:ext cx="1801562" cy="41899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126" eaLnBrk="1" fontAlgn="auto" hangingPunct="1">
              <a:spcBef>
                <a:spcPts val="0"/>
              </a:spcBef>
              <a:spcAft>
                <a:spcPts val="0"/>
              </a:spcAft>
              <a:buNone/>
            </a:pPr>
            <a:r>
              <a:rPr lang="en-US" dirty="0">
                <a:latin typeface="Proxima Nova" panose="02000506030000020004" pitchFamily="2" charset="0"/>
              </a:rPr>
              <a:t>Marketing</a:t>
            </a:r>
          </a:p>
          <a:p>
            <a:pPr marL="0" indent="0" algn="ctr" defTabSz="914126" eaLnBrk="1" fontAlgn="auto" hangingPunct="1">
              <a:spcBef>
                <a:spcPts val="0"/>
              </a:spcBef>
              <a:spcAft>
                <a:spcPts val="0"/>
              </a:spcAft>
              <a:buNone/>
            </a:pPr>
            <a:r>
              <a:rPr lang="en-US" dirty="0">
                <a:latin typeface="Proxima Nova" panose="02000506030000020004" pitchFamily="2" charset="0"/>
              </a:rPr>
              <a:t>Automation</a:t>
            </a:r>
          </a:p>
        </p:txBody>
      </p:sp>
      <p:sp>
        <p:nvSpPr>
          <p:cNvPr id="24" name="Content Placeholder 2"/>
          <p:cNvSpPr txBox="1">
            <a:spLocks/>
          </p:cNvSpPr>
          <p:nvPr/>
        </p:nvSpPr>
        <p:spPr bwMode="auto">
          <a:xfrm>
            <a:off x="1011870" y="5673611"/>
            <a:ext cx="3351927" cy="41899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126" eaLnBrk="1" fontAlgn="auto" hangingPunct="1">
              <a:spcBef>
                <a:spcPts val="0"/>
              </a:spcBef>
              <a:spcAft>
                <a:spcPts val="0"/>
              </a:spcAft>
              <a:buNone/>
            </a:pPr>
            <a:r>
              <a:rPr lang="en-US">
                <a:latin typeface="Proxima Nova" panose="02000506030000020004" pitchFamily="2" charset="0"/>
              </a:rPr>
              <a:t>EMR</a:t>
            </a:r>
            <a:endParaRPr lang="en-US" dirty="0">
              <a:latin typeface="Proxima Nova" panose="02000506030000020004" pitchFamily="2" charset="0"/>
            </a:endParaRPr>
          </a:p>
        </p:txBody>
      </p:sp>
      <p:sp>
        <p:nvSpPr>
          <p:cNvPr id="25" name="Content Placeholder 2"/>
          <p:cNvSpPr txBox="1">
            <a:spLocks/>
          </p:cNvSpPr>
          <p:nvPr/>
        </p:nvSpPr>
        <p:spPr bwMode="auto">
          <a:xfrm>
            <a:off x="3632126" y="5652444"/>
            <a:ext cx="3351927" cy="41899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126" eaLnBrk="1" fontAlgn="auto" hangingPunct="1">
              <a:spcBef>
                <a:spcPts val="0"/>
              </a:spcBef>
              <a:spcAft>
                <a:spcPts val="0"/>
              </a:spcAft>
              <a:buNone/>
            </a:pPr>
            <a:r>
              <a:rPr lang="en-US" dirty="0">
                <a:latin typeface="Proxima Nova" panose="02000506030000020004" pitchFamily="2" charset="0"/>
              </a:rPr>
              <a:t>Analytics</a:t>
            </a:r>
          </a:p>
        </p:txBody>
      </p:sp>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82081" y="4615544"/>
            <a:ext cx="1011505" cy="1011505"/>
          </a:xfrm>
          <a:prstGeom prst="rect">
            <a:avLst/>
          </a:prstGeom>
        </p:spPr>
      </p:pic>
      <p:cxnSp>
        <p:nvCxnSpPr>
          <p:cNvPr id="28" name="Straight Arrow Connector 27"/>
          <p:cNvCxnSpPr>
            <a:stCxn id="3" idx="2"/>
          </p:cNvCxnSpPr>
          <p:nvPr/>
        </p:nvCxnSpPr>
        <p:spPr>
          <a:xfrm>
            <a:off x="1598033" y="2196799"/>
            <a:ext cx="660228" cy="660228"/>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flipH="1">
            <a:off x="3147026" y="2196799"/>
            <a:ext cx="677851" cy="660228"/>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a:off x="4319610" y="2183321"/>
            <a:ext cx="660228" cy="660228"/>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flipV="1">
            <a:off x="3282621" y="3256968"/>
            <a:ext cx="1433326" cy="17465"/>
          </a:xfrm>
          <a:prstGeom prst="straightConnector1">
            <a:avLst/>
          </a:prstGeom>
          <a:ln>
            <a:solidFill>
              <a:schemeClr val="accent2"/>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flipV="1">
            <a:off x="3271694" y="3704540"/>
            <a:ext cx="1547571" cy="1191906"/>
          </a:xfrm>
          <a:prstGeom prst="straightConnector1">
            <a:avLst/>
          </a:prstGeom>
          <a:ln>
            <a:solidFill>
              <a:schemeClr val="accent2"/>
            </a:solidFill>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a:off x="5867891" y="3280783"/>
            <a:ext cx="1157981" cy="0"/>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a:off x="8204082" y="3274433"/>
            <a:ext cx="1157981" cy="0"/>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p:cNvCxnSpPr/>
          <p:nvPr/>
        </p:nvCxnSpPr>
        <p:spPr>
          <a:xfrm flipV="1">
            <a:off x="8204082" y="2526913"/>
            <a:ext cx="1157981" cy="595160"/>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a:off x="8177815" y="3513799"/>
            <a:ext cx="1116163" cy="529046"/>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flipH="1">
            <a:off x="5844811" y="3280783"/>
            <a:ext cx="1181061" cy="1587"/>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49" name="Curved Connector 48"/>
          <p:cNvCxnSpPr/>
          <p:nvPr/>
        </p:nvCxnSpPr>
        <p:spPr>
          <a:xfrm rot="10800000">
            <a:off x="4570809" y="1646092"/>
            <a:ext cx="5789692" cy="1689188"/>
          </a:xfrm>
          <a:prstGeom prst="curvedConnector3">
            <a:avLst>
              <a:gd name="adj1" fmla="val -25000"/>
            </a:avLst>
          </a:prstGeom>
          <a:ln>
            <a:solidFill>
              <a:schemeClr val="accent2"/>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cxnSpLocks/>
          </p:cNvCxnSpPr>
          <p:nvPr/>
        </p:nvCxnSpPr>
        <p:spPr>
          <a:xfrm>
            <a:off x="5308090" y="4226152"/>
            <a:ext cx="0" cy="372448"/>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59" name="Straight Arrow Connector 58"/>
          <p:cNvCxnSpPr>
            <a:cxnSpLocks/>
          </p:cNvCxnSpPr>
          <p:nvPr/>
        </p:nvCxnSpPr>
        <p:spPr>
          <a:xfrm flipH="1">
            <a:off x="5867891" y="4042845"/>
            <a:ext cx="1051212" cy="905438"/>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64" name="Straight Arrow Connector 63"/>
          <p:cNvCxnSpPr/>
          <p:nvPr/>
        </p:nvCxnSpPr>
        <p:spPr>
          <a:xfrm>
            <a:off x="3137484" y="3996827"/>
            <a:ext cx="1562000" cy="1053037"/>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66" name="Straight Arrow Connector 65"/>
          <p:cNvCxnSpPr/>
          <p:nvPr/>
        </p:nvCxnSpPr>
        <p:spPr>
          <a:xfrm flipV="1">
            <a:off x="8204082" y="2526913"/>
            <a:ext cx="1157981" cy="595160"/>
          </a:xfrm>
          <a:prstGeom prst="straightConnector1">
            <a:avLst/>
          </a:prstGeom>
          <a:ln>
            <a:solidFill>
              <a:schemeClr val="accent2"/>
            </a:solidFill>
            <a:headEnd type="triangle"/>
            <a:tailEnd type="none"/>
          </a:ln>
        </p:spPr>
        <p:style>
          <a:lnRef idx="3">
            <a:schemeClr val="dk1"/>
          </a:lnRef>
          <a:fillRef idx="0">
            <a:schemeClr val="dk1"/>
          </a:fillRef>
          <a:effectRef idx="2">
            <a:schemeClr val="dk1"/>
          </a:effectRef>
          <a:fontRef idx="minor">
            <a:schemeClr val="tx1"/>
          </a:fontRef>
        </p:style>
      </p:cxnSp>
      <p:cxnSp>
        <p:nvCxnSpPr>
          <p:cNvPr id="67" name="Straight Arrow Connector 66"/>
          <p:cNvCxnSpPr/>
          <p:nvPr/>
        </p:nvCxnSpPr>
        <p:spPr>
          <a:xfrm>
            <a:off x="8204082" y="3274433"/>
            <a:ext cx="1157981" cy="0"/>
          </a:xfrm>
          <a:prstGeom prst="straightConnector1">
            <a:avLst/>
          </a:prstGeom>
          <a:ln>
            <a:solidFill>
              <a:schemeClr val="accent2"/>
            </a:solidFill>
            <a:headEnd type="triangle"/>
            <a:tailEnd type="none"/>
          </a:ln>
        </p:spPr>
        <p:style>
          <a:lnRef idx="3">
            <a:schemeClr val="dk1"/>
          </a:lnRef>
          <a:fillRef idx="0">
            <a:schemeClr val="dk1"/>
          </a:fillRef>
          <a:effectRef idx="2">
            <a:schemeClr val="dk1"/>
          </a:effectRef>
          <a:fontRef idx="minor">
            <a:schemeClr val="tx1"/>
          </a:fontRef>
        </p:style>
      </p:cxnSp>
      <p:cxnSp>
        <p:nvCxnSpPr>
          <p:cNvPr id="68" name="Straight Arrow Connector 67"/>
          <p:cNvCxnSpPr/>
          <p:nvPr/>
        </p:nvCxnSpPr>
        <p:spPr>
          <a:xfrm>
            <a:off x="8161672" y="3513799"/>
            <a:ext cx="1116163" cy="529046"/>
          </a:xfrm>
          <a:prstGeom prst="straightConnector1">
            <a:avLst/>
          </a:prstGeom>
          <a:ln>
            <a:solidFill>
              <a:schemeClr val="accent2"/>
            </a:solidFill>
            <a:headEnd type="triangle"/>
            <a:tailEnd type="none"/>
          </a:ln>
        </p:spPr>
        <p:style>
          <a:lnRef idx="3">
            <a:schemeClr val="dk1"/>
          </a:lnRef>
          <a:fillRef idx="0">
            <a:schemeClr val="dk1"/>
          </a:fillRef>
          <a:effectRef idx="2">
            <a:schemeClr val="dk1"/>
          </a:effectRef>
          <a:fontRef idx="minor">
            <a:schemeClr val="tx1"/>
          </a:fontRef>
        </p:style>
      </p:cxnSp>
      <p:sp>
        <p:nvSpPr>
          <p:cNvPr id="45" name="Title 1">
            <a:extLst>
              <a:ext uri="{FF2B5EF4-FFF2-40B4-BE49-F238E27FC236}">
                <a16:creationId xmlns:a16="http://schemas.microsoft.com/office/drawing/2014/main" id="{C42C4835-5501-A044-97C9-8791581E170D}"/>
              </a:ext>
            </a:extLst>
          </p:cNvPr>
          <p:cNvSpPr txBox="1">
            <a:spLocks/>
          </p:cNvSpPr>
          <p:nvPr/>
        </p:nvSpPr>
        <p:spPr>
          <a:xfrm>
            <a:off x="282231" y="0"/>
            <a:ext cx="11624364" cy="94074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effectLst/>
                <a:latin typeface="Proxima Nova" charset="0"/>
                <a:ea typeface="Proxima Nova" charset="0"/>
                <a:cs typeface="Proxima Nova" charset="0"/>
              </a:defRPr>
            </a:lvl1pPr>
          </a:lstStyle>
          <a:p>
            <a:endParaRPr lang="en-US" dirty="0"/>
          </a:p>
        </p:txBody>
      </p:sp>
    </p:spTree>
    <p:extLst>
      <p:ext uri="{BB962C8B-B14F-4D97-AF65-F5344CB8AC3E}">
        <p14:creationId xmlns:p14="http://schemas.microsoft.com/office/powerpoint/2010/main" val="216792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2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3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7"/>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3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31"/>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38"/>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7"/>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40"/>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par>
                                <p:cTn id="85" presetID="1" presetClass="exit" presetSubtype="0" fill="hold" nodeType="withEffect">
                                  <p:stCondLst>
                                    <p:cond delay="0"/>
                                  </p:stCondLst>
                                  <p:childTnLst>
                                    <p:set>
                                      <p:cBhvr>
                                        <p:cTn id="86" dur="1" fill="hold">
                                          <p:stCondLst>
                                            <p:cond delay="0"/>
                                          </p:stCondLst>
                                        </p:cTn>
                                        <p:tgtEl>
                                          <p:spTgt spid="35"/>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6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1" nodeType="clickEffect">
                                  <p:stCondLst>
                                    <p:cond delay="0"/>
                                  </p:stCondLst>
                                  <p:childTnLst>
                                    <p:set>
                                      <p:cBhvr>
                                        <p:cTn id="98" dur="1" fill="hold">
                                          <p:stCondLst>
                                            <p:cond delay="0"/>
                                          </p:stCondLst>
                                        </p:cTn>
                                        <p:tgtEl>
                                          <p:spTgt spid="20">
                                            <p:txEl>
                                              <p:pRg st="0" end="0"/>
                                            </p:txEl>
                                          </p:spTgt>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8"/>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21"/>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22"/>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23"/>
                                        </p:tgtEl>
                                        <p:attrNameLst>
                                          <p:attrName>style.visibility</p:attrName>
                                        </p:attrNameLst>
                                      </p:cBhvr>
                                      <p:to>
                                        <p:strVal val="visible"/>
                                      </p:to>
                                    </p:set>
                                  </p:childTnLst>
                                </p:cTn>
                              </p:par>
                              <p:par>
                                <p:cTn id="115" presetID="1" presetClass="entr" presetSubtype="0" fill="hold" grpId="1" nodeType="withEffect">
                                  <p:stCondLst>
                                    <p:cond delay="0"/>
                                  </p:stCondLst>
                                  <p:childTnLst>
                                    <p:set>
                                      <p:cBhvr>
                                        <p:cTn id="116" dur="1" fill="hold">
                                          <p:stCondLst>
                                            <p:cond delay="0"/>
                                          </p:stCondLst>
                                        </p:cTn>
                                        <p:tgtEl>
                                          <p:spTgt spid="24"/>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6"/>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8"/>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9"/>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0"/>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31"/>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35"/>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37"/>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8"/>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40"/>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42"/>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49"/>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nodeType="clickEffect">
                                  <p:stCondLst>
                                    <p:cond delay="0"/>
                                  </p:stCondLst>
                                  <p:childTnLst>
                                    <p:set>
                                      <p:cBhvr>
                                        <p:cTn id="144" dur="1" fill="hold">
                                          <p:stCondLst>
                                            <p:cond delay="0"/>
                                          </p:stCondLst>
                                        </p:cTn>
                                        <p:tgtEl>
                                          <p:spTgt spid="31"/>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29"/>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28"/>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27"/>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49"/>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42"/>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40"/>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37"/>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38"/>
                                        </p:tgtEl>
                                        <p:attrNameLst>
                                          <p:attrName>style.visibility</p:attrName>
                                        </p:attrNameLst>
                                      </p:cBhvr>
                                      <p:to>
                                        <p:strVal val="hidden"/>
                                      </p:to>
                                    </p:set>
                                  </p:childTnLst>
                                </p:cTn>
                              </p:par>
                              <p:par>
                                <p:cTn id="161" presetID="1" presetClass="exit" presetSubtype="0" fill="hold" nodeType="withEffect">
                                  <p:stCondLst>
                                    <p:cond delay="0"/>
                                  </p:stCondLst>
                                  <p:childTnLst>
                                    <p:set>
                                      <p:cBhvr>
                                        <p:cTn id="162" dur="1" fill="hold">
                                          <p:stCondLst>
                                            <p:cond delay="0"/>
                                          </p:stCondLst>
                                        </p:cTn>
                                        <p:tgtEl>
                                          <p:spTgt spid="30"/>
                                        </p:tgtEl>
                                        <p:attrNameLst>
                                          <p:attrName>style.visibility</p:attrName>
                                        </p:attrNameLst>
                                      </p:cBhvr>
                                      <p:to>
                                        <p:strVal val="hidden"/>
                                      </p:to>
                                    </p:set>
                                  </p:childTnLst>
                                </p:cTn>
                              </p:par>
                              <p:par>
                                <p:cTn id="163" presetID="1" presetClass="exit" presetSubtype="0" fill="hold" nodeType="withEffect">
                                  <p:stCondLst>
                                    <p:cond delay="0"/>
                                  </p:stCondLst>
                                  <p:childTnLst>
                                    <p:set>
                                      <p:cBhvr>
                                        <p:cTn id="164" dur="1" fill="hold">
                                          <p:stCondLst>
                                            <p:cond delay="0"/>
                                          </p:stCondLst>
                                        </p:cTn>
                                        <p:tgtEl>
                                          <p:spTgt spid="35"/>
                                        </p:tgtEl>
                                        <p:attrNameLst>
                                          <p:attrName>style.visibility</p:attrName>
                                        </p:attrNameLst>
                                      </p:cBhvr>
                                      <p:to>
                                        <p:strVal val="hidden"/>
                                      </p:to>
                                    </p:set>
                                  </p:childTnLst>
                                </p:cTn>
                              </p:par>
                              <p:par>
                                <p:cTn id="165" presetID="1" presetClass="exit" presetSubtype="0" fill="hold" nodeType="withEffect">
                                  <p:stCondLst>
                                    <p:cond delay="0"/>
                                  </p:stCondLst>
                                  <p:childTnLst>
                                    <p:set>
                                      <p:cBhvr>
                                        <p:cTn id="166" dur="1" fill="hold">
                                          <p:stCondLst>
                                            <p:cond delay="0"/>
                                          </p:stCondLst>
                                        </p:cTn>
                                        <p:tgtEl>
                                          <p:spTgt spid="66"/>
                                        </p:tgtEl>
                                        <p:attrNameLst>
                                          <p:attrName>style.visibility</p:attrName>
                                        </p:attrNameLst>
                                      </p:cBhvr>
                                      <p:to>
                                        <p:strVal val="hidden"/>
                                      </p:to>
                                    </p:set>
                                  </p:childTnLst>
                                </p:cTn>
                              </p:par>
                              <p:par>
                                <p:cTn id="167" presetID="1" presetClass="exit" presetSubtype="0" fill="hold" nodeType="withEffect">
                                  <p:stCondLst>
                                    <p:cond delay="0"/>
                                  </p:stCondLst>
                                  <p:childTnLst>
                                    <p:set>
                                      <p:cBhvr>
                                        <p:cTn id="168" dur="1" fill="hold">
                                          <p:stCondLst>
                                            <p:cond delay="0"/>
                                          </p:stCondLst>
                                        </p:cTn>
                                        <p:tgtEl>
                                          <p:spTgt spid="67"/>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68"/>
                                        </p:tgtEl>
                                        <p:attrNameLst>
                                          <p:attrName>style.visibility</p:attrName>
                                        </p:attrNameLst>
                                      </p:cBhvr>
                                      <p:to>
                                        <p:strVal val="hidden"/>
                                      </p:to>
                                    </p:set>
                                  </p:childTnLst>
                                </p:cTn>
                              </p:par>
                              <p:par>
                                <p:cTn id="171" presetID="1" presetClass="exit" presetSubtype="0" fill="hold" nodeType="withEffect">
                                  <p:stCondLst>
                                    <p:cond delay="0"/>
                                  </p:stCondLst>
                                  <p:childTnLst>
                                    <p:set>
                                      <p:cBhvr>
                                        <p:cTn id="172" dur="1" fill="hold">
                                          <p:stCondLst>
                                            <p:cond delay="0"/>
                                          </p:stCondLst>
                                        </p:cTn>
                                        <p:tgtEl>
                                          <p:spTgt spid="18"/>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0"/>
                                          </p:stCondLst>
                                        </p:cTn>
                                        <p:tgtEl>
                                          <p:spTgt spid="26"/>
                                        </p:tgtEl>
                                        <p:attrNameLst>
                                          <p:attrName>style.visibility</p:attrName>
                                        </p:attrNameLst>
                                      </p:cBhvr>
                                      <p:to>
                                        <p:strVal val="hidden"/>
                                      </p:to>
                                    </p:set>
                                  </p:childTnLst>
                                </p:cTn>
                              </p:par>
                              <p:par>
                                <p:cTn id="175" presetID="1" presetClass="exit" presetSubtype="0" fill="hold" grpId="2" nodeType="withEffect">
                                  <p:stCondLst>
                                    <p:cond delay="0"/>
                                  </p:stCondLst>
                                  <p:childTnLst>
                                    <p:set>
                                      <p:cBhvr>
                                        <p:cTn id="176" dur="1" fill="hold">
                                          <p:stCondLst>
                                            <p:cond delay="0"/>
                                          </p:stCondLst>
                                        </p:cTn>
                                        <p:tgtEl>
                                          <p:spTgt spid="24"/>
                                        </p:tgtEl>
                                        <p:attrNameLst>
                                          <p:attrName>style.visibility</p:attrName>
                                        </p:attrNameLst>
                                      </p:cBhvr>
                                      <p:to>
                                        <p:strVal val="hidden"/>
                                      </p:to>
                                    </p:set>
                                  </p:childTnLst>
                                </p:cTn>
                              </p:par>
                              <p:par>
                                <p:cTn id="177" presetID="1" presetClass="exit" presetSubtype="0" fill="hold" grpId="2" nodeType="withEffect">
                                  <p:stCondLst>
                                    <p:cond delay="0"/>
                                  </p:stCondLst>
                                  <p:childTnLst>
                                    <p:set>
                                      <p:cBhvr>
                                        <p:cTn id="178" dur="1" fill="hold">
                                          <p:stCondLst>
                                            <p:cond delay="0"/>
                                          </p:stCondLst>
                                        </p:cTn>
                                        <p:tgtEl>
                                          <p:spTgt spid="20">
                                            <p:txEl>
                                              <p:pRg st="0" end="0"/>
                                            </p:txEl>
                                          </p:spTgt>
                                        </p:tgtEl>
                                        <p:attrNameLst>
                                          <p:attrName>style.visibility</p:attrName>
                                        </p:attrNameLst>
                                      </p:cBhvr>
                                      <p:to>
                                        <p:strVal val="hidden"/>
                                      </p:to>
                                    </p:set>
                                  </p:childTnLst>
                                </p:cTn>
                              </p:par>
                              <p:par>
                                <p:cTn id="179" presetID="1" presetClass="exit" presetSubtype="0" fill="hold" nodeType="withEffect">
                                  <p:stCondLst>
                                    <p:cond delay="0"/>
                                  </p:stCondLst>
                                  <p:childTnLst>
                                    <p:set>
                                      <p:cBhvr>
                                        <p:cTn id="180" dur="1" fill="hold">
                                          <p:stCondLst>
                                            <p:cond delay="0"/>
                                          </p:stCondLst>
                                        </p:cTn>
                                        <p:tgtEl>
                                          <p:spTgt spid="12"/>
                                        </p:tgtEl>
                                        <p:attrNameLst>
                                          <p:attrName>style.visibility</p:attrName>
                                        </p:attrNameLst>
                                      </p:cBhvr>
                                      <p:to>
                                        <p:strVal val="hidden"/>
                                      </p:to>
                                    </p:set>
                                  </p:childTnLst>
                                </p:cTn>
                              </p:par>
                              <p:par>
                                <p:cTn id="181" presetID="1" presetClass="entr" presetSubtype="0" fill="hold" nodeType="withEffect">
                                  <p:stCondLst>
                                    <p:cond delay="0"/>
                                  </p:stCondLst>
                                  <p:childTnLst>
                                    <p:set>
                                      <p:cBhvr>
                                        <p:cTn id="182" dur="1" fill="hold">
                                          <p:stCondLst>
                                            <p:cond delay="0"/>
                                          </p:stCondLst>
                                        </p:cTn>
                                        <p:tgtEl>
                                          <p:spTgt spid="56"/>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59"/>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64"/>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13"/>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0" grpId="1" build="p"/>
      <p:bldP spid="20" grpId="2" build="p"/>
      <p:bldP spid="21" grpId="0"/>
      <p:bldP spid="21" grpId="1"/>
      <p:bldP spid="22" grpId="0"/>
      <p:bldP spid="22" grpId="1"/>
      <p:bldP spid="23" grpId="0"/>
      <p:bldP spid="23" grpId="1"/>
      <p:bldP spid="24" grpId="0"/>
      <p:bldP spid="24" grpId="1"/>
      <p:bldP spid="24" grpId="2"/>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1">
            <a:extLst>
              <a:ext uri="{FF2B5EF4-FFF2-40B4-BE49-F238E27FC236}">
                <a16:creationId xmlns:a16="http://schemas.microsoft.com/office/drawing/2014/main" id="{97C042AB-02C2-F84A-B1D6-366A9B550A1F}"/>
              </a:ext>
            </a:extLst>
          </p:cNvPr>
          <p:cNvSpPr txBox="1">
            <a:spLocks/>
          </p:cNvSpPr>
          <p:nvPr/>
        </p:nvSpPr>
        <p:spPr>
          <a:xfrm>
            <a:off x="434631" y="152400"/>
            <a:ext cx="11624364" cy="94074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effectLst/>
                <a:latin typeface="Proxima Nova" charset="0"/>
                <a:ea typeface="Proxima Nova" charset="0"/>
                <a:cs typeface="Proxima Nova" charset="0"/>
              </a:defRPr>
            </a:lvl1pPr>
          </a:lstStyle>
          <a:p>
            <a:r>
              <a:rPr lang="en-US" sz="3600" dirty="0"/>
              <a:t>What it Probably Looks Like…</a:t>
            </a:r>
          </a:p>
        </p:txBody>
      </p:sp>
      <p:sp>
        <p:nvSpPr>
          <p:cNvPr id="20" name="Content Placeholder 2"/>
          <p:cNvSpPr>
            <a:spLocks noGrp="1"/>
          </p:cNvSpPr>
          <p:nvPr>
            <p:ph idx="1"/>
          </p:nvPr>
        </p:nvSpPr>
        <p:spPr>
          <a:xfrm>
            <a:off x="1118938" y="2310906"/>
            <a:ext cx="3688391" cy="1121546"/>
          </a:xfrm>
        </p:spPr>
        <p:txBody>
          <a:bodyPr/>
          <a:lstStyle/>
          <a:p>
            <a:pPr marL="0" indent="0" algn="ctr" defTabSz="914126">
              <a:spcBef>
                <a:spcPts val="0"/>
              </a:spcBef>
              <a:buNone/>
              <a:defRPr/>
            </a:pPr>
            <a:r>
              <a:rPr lang="en-US" sz="1999" dirty="0"/>
              <a:t>Websites</a:t>
            </a:r>
          </a:p>
        </p:txBody>
      </p:sp>
      <p:sp>
        <p:nvSpPr>
          <p:cNvPr id="4" name="Slide Number Placeholder 3"/>
          <p:cNvSpPr>
            <a:spLocks noGrp="1"/>
          </p:cNvSpPr>
          <p:nvPr>
            <p:ph type="sldNum" sz="quarter" idx="12"/>
          </p:nvPr>
        </p:nvSpPr>
        <p:spPr>
          <a:prstGeom prst="rect">
            <a:avLst/>
          </a:prstGeom>
        </p:spPr>
        <p:txBody>
          <a:bodyPr/>
          <a:lstStyle/>
          <a:p>
            <a:pPr fontAlgn="base">
              <a:spcBef>
                <a:spcPct val="0"/>
              </a:spcBef>
              <a:spcAft>
                <a:spcPct val="0"/>
              </a:spcAft>
              <a:defRPr/>
            </a:pPr>
            <a:fld id="{99D9DFC3-CB45-5B40-B55F-C4E8AC74B043}" type="slidenum">
              <a:rPr lang="en-US" smtClean="0"/>
              <a:pPr fontAlgn="base">
                <a:spcBef>
                  <a:spcPct val="0"/>
                </a:spcBef>
                <a:spcAft>
                  <a:spcPct val="0"/>
                </a:spcAft>
                <a:defRPr/>
              </a:pPr>
              <a:t>9</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734" y="3002881"/>
            <a:ext cx="977649" cy="977649"/>
          </a:xfrm>
          <a:prstGeom prst="rect">
            <a:avLst/>
          </a:prstGeom>
        </p:spPr>
      </p:pic>
      <p:grpSp>
        <p:nvGrpSpPr>
          <p:cNvPr id="12" name="Group 11"/>
          <p:cNvGrpSpPr/>
          <p:nvPr/>
        </p:nvGrpSpPr>
        <p:grpSpPr>
          <a:xfrm>
            <a:off x="1288595" y="1250737"/>
            <a:ext cx="3351927" cy="1091916"/>
            <a:chOff x="546100" y="1689100"/>
            <a:chExt cx="3352800" cy="109220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00" y="1689100"/>
              <a:ext cx="1092200" cy="10922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1689100"/>
              <a:ext cx="1092200" cy="10922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6700" y="1689100"/>
              <a:ext cx="1092200" cy="1092200"/>
            </a:xfrm>
            <a:prstGeom prst="rect">
              <a:avLst/>
            </a:prstGeom>
          </p:spPr>
        </p:pic>
      </p:gr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5785" y="4710588"/>
            <a:ext cx="977649" cy="977649"/>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25542" y="2910744"/>
            <a:ext cx="977649" cy="977649"/>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5785" y="2986481"/>
            <a:ext cx="977649" cy="977649"/>
          </a:xfrm>
          <a:prstGeom prst="rect">
            <a:avLst/>
          </a:prstGeom>
        </p:spPr>
      </p:pic>
      <p:grpSp>
        <p:nvGrpSpPr>
          <p:cNvPr id="18" name="Group 17"/>
          <p:cNvGrpSpPr/>
          <p:nvPr/>
        </p:nvGrpSpPr>
        <p:grpSpPr>
          <a:xfrm>
            <a:off x="9627741" y="2282329"/>
            <a:ext cx="853531" cy="2317146"/>
            <a:chOff x="7337746" y="2273300"/>
            <a:chExt cx="853753" cy="2317750"/>
          </a:xfrm>
        </p:grpSpPr>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7748" y="2273300"/>
              <a:ext cx="853751" cy="77470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7747" y="3041650"/>
              <a:ext cx="853751" cy="77470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7746" y="3816350"/>
              <a:ext cx="853751" cy="774700"/>
            </a:xfrm>
            <a:prstGeom prst="rect">
              <a:avLst/>
            </a:prstGeom>
          </p:spPr>
        </p:pic>
      </p:grpSp>
      <p:sp>
        <p:nvSpPr>
          <p:cNvPr id="21" name="Content Placeholder 2"/>
          <p:cNvSpPr txBox="1">
            <a:spLocks/>
          </p:cNvSpPr>
          <p:nvPr/>
        </p:nvSpPr>
        <p:spPr bwMode="auto">
          <a:xfrm>
            <a:off x="1288595" y="3980533"/>
            <a:ext cx="3351927" cy="41899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126" eaLnBrk="1" fontAlgn="auto" hangingPunct="1">
              <a:spcBef>
                <a:spcPts val="0"/>
              </a:spcBef>
              <a:spcAft>
                <a:spcPts val="0"/>
              </a:spcAft>
              <a:buNone/>
            </a:pPr>
            <a:r>
              <a:rPr lang="en-US" sz="1999" dirty="0"/>
              <a:t>CMS 2</a:t>
            </a:r>
          </a:p>
        </p:txBody>
      </p:sp>
      <p:sp>
        <p:nvSpPr>
          <p:cNvPr id="22" name="Content Placeholder 2"/>
          <p:cNvSpPr txBox="1">
            <a:spLocks/>
          </p:cNvSpPr>
          <p:nvPr/>
        </p:nvSpPr>
        <p:spPr bwMode="auto">
          <a:xfrm>
            <a:off x="3868646" y="4003813"/>
            <a:ext cx="3351927" cy="41899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126" eaLnBrk="1" fontAlgn="auto" hangingPunct="1">
              <a:spcBef>
                <a:spcPts val="0"/>
              </a:spcBef>
              <a:spcAft>
                <a:spcPts val="0"/>
              </a:spcAft>
              <a:buNone/>
            </a:pPr>
            <a:r>
              <a:rPr lang="en-US" sz="1999" dirty="0"/>
              <a:t>CRM</a:t>
            </a:r>
          </a:p>
        </p:txBody>
      </p:sp>
      <p:sp>
        <p:nvSpPr>
          <p:cNvPr id="23" name="Content Placeholder 2"/>
          <p:cNvSpPr txBox="1">
            <a:spLocks/>
          </p:cNvSpPr>
          <p:nvPr/>
        </p:nvSpPr>
        <p:spPr bwMode="auto">
          <a:xfrm>
            <a:off x="6538403" y="3914406"/>
            <a:ext cx="3351927" cy="41899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126" eaLnBrk="1" fontAlgn="auto" hangingPunct="1">
              <a:spcBef>
                <a:spcPts val="0"/>
              </a:spcBef>
              <a:spcAft>
                <a:spcPts val="0"/>
              </a:spcAft>
              <a:buNone/>
            </a:pPr>
            <a:r>
              <a:rPr lang="en-US" sz="1999" dirty="0"/>
              <a:t>Marketing</a:t>
            </a:r>
          </a:p>
          <a:p>
            <a:pPr marL="0" indent="0" algn="ctr" defTabSz="914126" eaLnBrk="1" fontAlgn="auto" hangingPunct="1">
              <a:spcBef>
                <a:spcPts val="0"/>
              </a:spcBef>
              <a:spcAft>
                <a:spcPts val="0"/>
              </a:spcAft>
              <a:buNone/>
            </a:pPr>
            <a:r>
              <a:rPr lang="en-US" sz="1999" dirty="0"/>
              <a:t>Automation</a:t>
            </a:r>
          </a:p>
        </p:txBody>
      </p:sp>
      <p:sp>
        <p:nvSpPr>
          <p:cNvPr id="24" name="Content Placeholder 2"/>
          <p:cNvSpPr txBox="1">
            <a:spLocks/>
          </p:cNvSpPr>
          <p:nvPr/>
        </p:nvSpPr>
        <p:spPr bwMode="auto">
          <a:xfrm>
            <a:off x="-570435" y="5672317"/>
            <a:ext cx="3351927" cy="41899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126" eaLnBrk="1" fontAlgn="auto" hangingPunct="1">
              <a:spcBef>
                <a:spcPts val="0"/>
              </a:spcBef>
              <a:spcAft>
                <a:spcPts val="0"/>
              </a:spcAft>
              <a:buNone/>
            </a:pPr>
            <a:r>
              <a:rPr lang="en-US" sz="1999" dirty="0"/>
              <a:t>EMR</a:t>
            </a:r>
          </a:p>
        </p:txBody>
      </p:sp>
      <p:sp>
        <p:nvSpPr>
          <p:cNvPr id="25" name="Content Placeholder 2"/>
          <p:cNvSpPr txBox="1">
            <a:spLocks/>
          </p:cNvSpPr>
          <p:nvPr/>
        </p:nvSpPr>
        <p:spPr bwMode="auto">
          <a:xfrm>
            <a:off x="3868646" y="5713633"/>
            <a:ext cx="3351927" cy="41899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126" eaLnBrk="1" fontAlgn="auto" hangingPunct="1">
              <a:spcBef>
                <a:spcPts val="0"/>
              </a:spcBef>
              <a:spcAft>
                <a:spcPts val="0"/>
              </a:spcAft>
              <a:buNone/>
            </a:pPr>
            <a:r>
              <a:rPr lang="en-US" sz="1999" dirty="0"/>
              <a:t>Analytics</a:t>
            </a:r>
          </a:p>
        </p:txBody>
      </p:sp>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2125" y="4625426"/>
            <a:ext cx="1011505" cy="1011505"/>
          </a:xfrm>
          <a:prstGeom prst="rect">
            <a:avLst/>
          </a:prstGeom>
        </p:spPr>
      </p:pic>
      <p:cxnSp>
        <p:nvCxnSpPr>
          <p:cNvPr id="28" name="Straight Arrow Connector 27"/>
          <p:cNvCxnSpPr>
            <a:stCxn id="3" idx="2"/>
          </p:cNvCxnSpPr>
          <p:nvPr/>
        </p:nvCxnSpPr>
        <p:spPr>
          <a:xfrm flipH="1">
            <a:off x="1552051" y="2342653"/>
            <a:ext cx="282502" cy="535389"/>
          </a:xfrm>
          <a:prstGeom prst="straightConnector1">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a:cxnSpLocks/>
          </p:cNvCxnSpPr>
          <p:nvPr/>
        </p:nvCxnSpPr>
        <p:spPr>
          <a:xfrm flipH="1">
            <a:off x="3383546" y="2342653"/>
            <a:ext cx="677851" cy="660228"/>
          </a:xfrm>
          <a:prstGeom prst="straightConnector1">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p:cNvCxnSpPr>
            <a:endCxn id="63" idx="1"/>
          </p:cNvCxnSpPr>
          <p:nvPr/>
        </p:nvCxnSpPr>
        <p:spPr>
          <a:xfrm>
            <a:off x="4735780" y="1930608"/>
            <a:ext cx="1414434" cy="477640"/>
          </a:xfrm>
          <a:prstGeom prst="straightConnector1">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p:cNvCxnSpPr>
            <a:cxnSpLocks/>
          </p:cNvCxnSpPr>
          <p:nvPr/>
        </p:nvCxnSpPr>
        <p:spPr>
          <a:xfrm>
            <a:off x="6104410" y="3452649"/>
            <a:ext cx="1483430" cy="25394"/>
          </a:xfrm>
          <a:prstGeom prst="straightConnector1">
            <a:avLst/>
          </a:prstGeom>
          <a:ln>
            <a:solidFill>
              <a:schemeClr val="tx1">
                <a:lumMod val="50000"/>
                <a:lumOff val="50000"/>
              </a:schemeClr>
            </a:solidFill>
            <a:prstDash val="sysDot"/>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p:cNvCxnSpPr>
            <a:cxnSpLocks/>
          </p:cNvCxnSpPr>
          <p:nvPr/>
        </p:nvCxnSpPr>
        <p:spPr>
          <a:xfrm flipV="1">
            <a:off x="8844877" y="3445143"/>
            <a:ext cx="753706" cy="6350"/>
          </a:xfrm>
          <a:prstGeom prst="straightConnector1">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p:cNvCxnSpPr>
            <a:cxnSpLocks/>
          </p:cNvCxnSpPr>
          <p:nvPr/>
        </p:nvCxnSpPr>
        <p:spPr>
          <a:xfrm>
            <a:off x="9048751" y="1929211"/>
            <a:ext cx="740836" cy="438298"/>
          </a:xfrm>
          <a:prstGeom prst="straightConnector1">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17" idx="2"/>
          </p:cNvCxnSpPr>
          <p:nvPr/>
        </p:nvCxnSpPr>
        <p:spPr>
          <a:xfrm flipH="1" flipV="1">
            <a:off x="10054505" y="4599476"/>
            <a:ext cx="312485" cy="444907"/>
          </a:xfrm>
          <a:prstGeom prst="straightConnector1">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49" name="Curved Connector 48"/>
          <p:cNvCxnSpPr>
            <a:cxnSpLocks/>
          </p:cNvCxnSpPr>
          <p:nvPr/>
        </p:nvCxnSpPr>
        <p:spPr>
          <a:xfrm rot="10800000">
            <a:off x="4640523" y="1373724"/>
            <a:ext cx="5956498" cy="2134372"/>
          </a:xfrm>
          <a:prstGeom prst="curvedConnector3">
            <a:avLst>
              <a:gd name="adj1" fmla="val -12881"/>
            </a:avLst>
          </a:prstGeom>
          <a:ln>
            <a:solidFill>
              <a:schemeClr val="bg1">
                <a:lumMod val="50000"/>
              </a:schemeClr>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22" idx="2"/>
            <a:endCxn id="13" idx="0"/>
          </p:cNvCxnSpPr>
          <p:nvPr/>
        </p:nvCxnSpPr>
        <p:spPr>
          <a:xfrm>
            <a:off x="5544610" y="4422805"/>
            <a:ext cx="0" cy="287784"/>
          </a:xfrm>
          <a:prstGeom prst="straightConnector1">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59" name="Straight Arrow Connector 58"/>
          <p:cNvCxnSpPr>
            <a:cxnSpLocks/>
          </p:cNvCxnSpPr>
          <p:nvPr/>
        </p:nvCxnSpPr>
        <p:spPr>
          <a:xfrm flipH="1">
            <a:off x="6860143" y="3716028"/>
            <a:ext cx="849255" cy="907537"/>
          </a:xfrm>
          <a:prstGeom prst="straightConnector1">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64" name="Straight Arrow Connector 63"/>
          <p:cNvCxnSpPr>
            <a:cxnSpLocks/>
          </p:cNvCxnSpPr>
          <p:nvPr/>
        </p:nvCxnSpPr>
        <p:spPr>
          <a:xfrm>
            <a:off x="3501216" y="4258418"/>
            <a:ext cx="493369" cy="475450"/>
          </a:xfrm>
          <a:prstGeom prst="straightConnector1">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075" y="2990189"/>
            <a:ext cx="977649" cy="977649"/>
          </a:xfrm>
          <a:prstGeom prst="rect">
            <a:avLst/>
          </a:prstGeom>
        </p:spPr>
      </p:pic>
      <p:sp>
        <p:nvSpPr>
          <p:cNvPr id="43" name="Content Placeholder 2"/>
          <p:cNvSpPr txBox="1">
            <a:spLocks/>
          </p:cNvSpPr>
          <p:nvPr/>
        </p:nvSpPr>
        <p:spPr bwMode="auto">
          <a:xfrm>
            <a:off x="508447" y="3967841"/>
            <a:ext cx="1951144" cy="41899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126" eaLnBrk="1" fontAlgn="auto" hangingPunct="1">
              <a:spcBef>
                <a:spcPts val="0"/>
              </a:spcBef>
              <a:spcAft>
                <a:spcPts val="0"/>
              </a:spcAft>
              <a:buNone/>
            </a:pPr>
            <a:r>
              <a:rPr lang="en-US" sz="1999" dirty="0"/>
              <a:t>CMS</a:t>
            </a:r>
          </a:p>
        </p:txBody>
      </p:sp>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2342" y="4710588"/>
            <a:ext cx="977649" cy="977649"/>
          </a:xfrm>
          <a:prstGeom prst="rect">
            <a:avLst/>
          </a:prstGeom>
        </p:spPr>
      </p:pic>
      <p:sp>
        <p:nvSpPr>
          <p:cNvPr id="45" name="Content Placeholder 2"/>
          <p:cNvSpPr txBox="1">
            <a:spLocks/>
          </p:cNvSpPr>
          <p:nvPr/>
        </p:nvSpPr>
        <p:spPr bwMode="auto">
          <a:xfrm>
            <a:off x="2665203" y="5713633"/>
            <a:ext cx="3351927" cy="41899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126" eaLnBrk="1" fontAlgn="auto" hangingPunct="1">
              <a:spcBef>
                <a:spcPts val="0"/>
              </a:spcBef>
              <a:spcAft>
                <a:spcPts val="0"/>
              </a:spcAft>
              <a:buNone/>
            </a:pPr>
            <a:r>
              <a:rPr lang="en-US" sz="1999" dirty="0"/>
              <a:t>Analytics</a:t>
            </a:r>
          </a:p>
        </p:txBody>
      </p:sp>
      <p:pic>
        <p:nvPicPr>
          <p:cNvPr id="46" name="Picture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3404" y="4710588"/>
            <a:ext cx="977649" cy="977649"/>
          </a:xfrm>
          <a:prstGeom prst="rect">
            <a:avLst/>
          </a:prstGeom>
        </p:spPr>
      </p:pic>
      <p:sp>
        <p:nvSpPr>
          <p:cNvPr id="47" name="Content Placeholder 2"/>
          <p:cNvSpPr txBox="1">
            <a:spLocks/>
          </p:cNvSpPr>
          <p:nvPr/>
        </p:nvSpPr>
        <p:spPr bwMode="auto">
          <a:xfrm>
            <a:off x="5046265" y="5713633"/>
            <a:ext cx="3351927" cy="41899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126" eaLnBrk="1" fontAlgn="auto" hangingPunct="1">
              <a:spcBef>
                <a:spcPts val="0"/>
              </a:spcBef>
              <a:spcAft>
                <a:spcPts val="0"/>
              </a:spcAft>
              <a:buNone/>
            </a:pPr>
            <a:r>
              <a:rPr lang="en-US" sz="1999" dirty="0"/>
              <a:t>Analytics</a:t>
            </a:r>
          </a:p>
        </p:txBody>
      </p:sp>
      <p:pic>
        <p:nvPicPr>
          <p:cNvPr id="50" name="Picture 4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81269" y="4646576"/>
            <a:ext cx="977649" cy="977649"/>
          </a:xfrm>
          <a:prstGeom prst="rect">
            <a:avLst/>
          </a:prstGeom>
        </p:spPr>
      </p:pic>
      <p:sp>
        <p:nvSpPr>
          <p:cNvPr id="51" name="Content Placeholder 2"/>
          <p:cNvSpPr txBox="1">
            <a:spLocks/>
          </p:cNvSpPr>
          <p:nvPr/>
        </p:nvSpPr>
        <p:spPr bwMode="auto">
          <a:xfrm>
            <a:off x="8844877" y="5624227"/>
            <a:ext cx="3214117" cy="41899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126" eaLnBrk="1" fontAlgn="auto" hangingPunct="1">
              <a:spcBef>
                <a:spcPts val="0"/>
              </a:spcBef>
              <a:spcAft>
                <a:spcPts val="0"/>
              </a:spcAft>
              <a:buNone/>
            </a:pPr>
            <a:r>
              <a:rPr lang="en-US" sz="1999" dirty="0"/>
              <a:t>Rogue 3</a:t>
            </a:r>
            <a:r>
              <a:rPr lang="en-US" sz="1999" baseline="30000" dirty="0"/>
              <a:t>rd</a:t>
            </a:r>
            <a:r>
              <a:rPr lang="en-US" sz="1999" dirty="0"/>
              <a:t> Party Email Tool</a:t>
            </a:r>
          </a:p>
        </p:txBody>
      </p:sp>
      <p:cxnSp>
        <p:nvCxnSpPr>
          <p:cNvPr id="58" name="Straight Arrow Connector 57"/>
          <p:cNvCxnSpPr>
            <a:cxnSpLocks/>
          </p:cNvCxnSpPr>
          <p:nvPr/>
        </p:nvCxnSpPr>
        <p:spPr>
          <a:xfrm flipH="1" flipV="1">
            <a:off x="8458725" y="5115826"/>
            <a:ext cx="1862711" cy="42848"/>
          </a:xfrm>
          <a:prstGeom prst="straightConnector1">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pic>
        <p:nvPicPr>
          <p:cNvPr id="60" name="Picture 5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2390" y="4710588"/>
            <a:ext cx="977649" cy="977649"/>
          </a:xfrm>
          <a:prstGeom prst="rect">
            <a:avLst/>
          </a:prstGeom>
        </p:spPr>
      </p:pic>
      <p:sp>
        <p:nvSpPr>
          <p:cNvPr id="61" name="Content Placeholder 2"/>
          <p:cNvSpPr txBox="1">
            <a:spLocks/>
          </p:cNvSpPr>
          <p:nvPr/>
        </p:nvSpPr>
        <p:spPr bwMode="auto">
          <a:xfrm>
            <a:off x="6265251" y="5713633"/>
            <a:ext cx="3351927" cy="41899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126" eaLnBrk="1" fontAlgn="auto" hangingPunct="1">
              <a:spcBef>
                <a:spcPts val="0"/>
              </a:spcBef>
              <a:spcAft>
                <a:spcPts val="0"/>
              </a:spcAft>
              <a:buNone/>
            </a:pPr>
            <a:r>
              <a:rPr lang="en-US" sz="1999" dirty="0"/>
              <a:t>Analytics</a:t>
            </a:r>
          </a:p>
        </p:txBody>
      </p:sp>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0214" y="1919423"/>
            <a:ext cx="977649" cy="977649"/>
          </a:xfrm>
          <a:prstGeom prst="rect">
            <a:avLst/>
          </a:prstGeom>
        </p:spPr>
      </p:pic>
      <p:sp>
        <p:nvSpPr>
          <p:cNvPr id="65" name="Content Placeholder 2"/>
          <p:cNvSpPr txBox="1">
            <a:spLocks/>
          </p:cNvSpPr>
          <p:nvPr/>
        </p:nvSpPr>
        <p:spPr bwMode="auto">
          <a:xfrm>
            <a:off x="4963075" y="2936755"/>
            <a:ext cx="3351927" cy="41899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126" eaLnBrk="1" fontAlgn="auto" hangingPunct="1">
              <a:spcBef>
                <a:spcPts val="0"/>
              </a:spcBef>
              <a:spcAft>
                <a:spcPts val="0"/>
              </a:spcAft>
              <a:buNone/>
            </a:pPr>
            <a:r>
              <a:rPr lang="en-US" sz="1999" dirty="0"/>
              <a:t>CRM 2</a:t>
            </a:r>
          </a:p>
        </p:txBody>
      </p:sp>
      <p:pic>
        <p:nvPicPr>
          <p:cNvPr id="69" name="Picture 6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3355" y="4709544"/>
            <a:ext cx="977649" cy="977649"/>
          </a:xfrm>
          <a:prstGeom prst="rect">
            <a:avLst/>
          </a:prstGeom>
        </p:spPr>
      </p:pic>
      <p:sp>
        <p:nvSpPr>
          <p:cNvPr id="70" name="Content Placeholder 2"/>
          <p:cNvSpPr txBox="1">
            <a:spLocks/>
          </p:cNvSpPr>
          <p:nvPr/>
        </p:nvSpPr>
        <p:spPr bwMode="auto">
          <a:xfrm>
            <a:off x="1446216" y="5712589"/>
            <a:ext cx="3351927" cy="41899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126" eaLnBrk="1" fontAlgn="auto" hangingPunct="1">
              <a:spcBef>
                <a:spcPts val="0"/>
              </a:spcBef>
              <a:spcAft>
                <a:spcPts val="0"/>
              </a:spcAft>
              <a:buNone/>
            </a:pPr>
            <a:r>
              <a:rPr lang="en-US" sz="1999" dirty="0"/>
              <a:t>Analytics</a:t>
            </a:r>
          </a:p>
        </p:txBody>
      </p:sp>
      <p:cxnSp>
        <p:nvCxnSpPr>
          <p:cNvPr id="71" name="Straight Arrow Connector 70"/>
          <p:cNvCxnSpPr>
            <a:cxnSpLocks/>
          </p:cNvCxnSpPr>
          <p:nvPr/>
        </p:nvCxnSpPr>
        <p:spPr>
          <a:xfrm>
            <a:off x="1951906" y="4271102"/>
            <a:ext cx="620582" cy="591187"/>
          </a:xfrm>
          <a:prstGeom prst="straightConnector1">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72" name="Curved Connector 71"/>
          <p:cNvCxnSpPr>
            <a:endCxn id="9" idx="0"/>
          </p:cNvCxnSpPr>
          <p:nvPr/>
        </p:nvCxnSpPr>
        <p:spPr>
          <a:xfrm rot="10800000">
            <a:off x="2964559" y="1250739"/>
            <a:ext cx="7799268" cy="2968112"/>
          </a:xfrm>
          <a:prstGeom prst="curvedConnector4">
            <a:avLst>
              <a:gd name="adj1" fmla="val -13571"/>
              <a:gd name="adj2" fmla="val 107700"/>
            </a:avLst>
          </a:prstGeom>
          <a:ln>
            <a:solidFill>
              <a:schemeClr val="bg1">
                <a:lumMod val="50000"/>
              </a:schemeClr>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74" name="Curved Connector 73"/>
          <p:cNvCxnSpPr>
            <a:endCxn id="3" idx="0"/>
          </p:cNvCxnSpPr>
          <p:nvPr/>
        </p:nvCxnSpPr>
        <p:spPr>
          <a:xfrm rot="10800000">
            <a:off x="1834553" y="1250739"/>
            <a:ext cx="8762468" cy="1484060"/>
          </a:xfrm>
          <a:prstGeom prst="curvedConnector4">
            <a:avLst>
              <a:gd name="adj1" fmla="val -17595"/>
              <a:gd name="adj2" fmla="val 115400"/>
            </a:avLst>
          </a:prstGeom>
          <a:ln>
            <a:solidFill>
              <a:schemeClr val="bg1">
                <a:lumMod val="50000"/>
              </a:schemeClr>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cxnSpLocks/>
          </p:cNvCxnSpPr>
          <p:nvPr/>
        </p:nvCxnSpPr>
        <p:spPr>
          <a:xfrm>
            <a:off x="3510517" y="2271225"/>
            <a:ext cx="1458112" cy="725427"/>
          </a:xfrm>
          <a:prstGeom prst="straightConnector1">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86" name="Straight Arrow Connector 85"/>
          <p:cNvCxnSpPr>
            <a:cxnSpLocks/>
          </p:cNvCxnSpPr>
          <p:nvPr/>
        </p:nvCxnSpPr>
        <p:spPr>
          <a:xfrm flipV="1">
            <a:off x="7127864" y="2025315"/>
            <a:ext cx="666922" cy="408944"/>
          </a:xfrm>
          <a:prstGeom prst="straightConnector1">
            <a:avLst/>
          </a:prstGeom>
          <a:ln>
            <a:solidFill>
              <a:schemeClr val="tx1">
                <a:lumMod val="50000"/>
                <a:lumOff val="50000"/>
              </a:schemeClr>
            </a:solidFill>
            <a:prstDash val="sysDot"/>
            <a:tailEnd type="triangle"/>
          </a:ln>
        </p:spPr>
        <p:style>
          <a:lnRef idx="3">
            <a:schemeClr val="dk1"/>
          </a:lnRef>
          <a:fillRef idx="0">
            <a:schemeClr val="dk1"/>
          </a:fillRef>
          <a:effectRef idx="2">
            <a:schemeClr val="dk1"/>
          </a:effectRef>
          <a:fontRef idx="minor">
            <a:schemeClr val="tx1"/>
          </a:fontRef>
        </p:style>
      </p:cxnSp>
      <p:pic>
        <p:nvPicPr>
          <p:cNvPr id="89" name="Picture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69900" y="1280178"/>
            <a:ext cx="977649" cy="977649"/>
          </a:xfrm>
          <a:prstGeom prst="rect">
            <a:avLst/>
          </a:prstGeom>
        </p:spPr>
      </p:pic>
      <p:sp>
        <p:nvSpPr>
          <p:cNvPr id="90" name="Content Placeholder 2"/>
          <p:cNvSpPr txBox="1">
            <a:spLocks/>
          </p:cNvSpPr>
          <p:nvPr/>
        </p:nvSpPr>
        <p:spPr bwMode="auto">
          <a:xfrm>
            <a:off x="6782761" y="2257828"/>
            <a:ext cx="3351927" cy="41899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126" eaLnBrk="1" fontAlgn="auto" hangingPunct="1">
              <a:spcBef>
                <a:spcPts val="0"/>
              </a:spcBef>
              <a:spcAft>
                <a:spcPts val="0"/>
              </a:spcAft>
              <a:buNone/>
            </a:pPr>
            <a:r>
              <a:rPr lang="en-US" sz="1999" dirty="0"/>
              <a:t>3</a:t>
            </a:r>
            <a:r>
              <a:rPr lang="en-US" sz="1999" baseline="30000" dirty="0"/>
              <a:t>rd</a:t>
            </a:r>
            <a:r>
              <a:rPr lang="en-US" sz="1999" dirty="0"/>
              <a:t> Party Email Tool</a:t>
            </a:r>
          </a:p>
        </p:txBody>
      </p:sp>
      <p:sp>
        <p:nvSpPr>
          <p:cNvPr id="103" name="Frame 102"/>
          <p:cNvSpPr/>
          <p:nvPr/>
        </p:nvSpPr>
        <p:spPr>
          <a:xfrm>
            <a:off x="434631" y="4422805"/>
            <a:ext cx="1334634" cy="1775948"/>
          </a:xfrm>
          <a:prstGeom prst="frame">
            <a:avLst/>
          </a:prstGeom>
          <a:noFill/>
          <a:ln w="0" cmpd="dbl">
            <a:solidFill>
              <a:schemeClr val="bg1">
                <a:lumMod val="50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solidFill>
                <a:schemeClr val="tx1"/>
              </a:solidFill>
            </a:endParaRPr>
          </a:p>
        </p:txBody>
      </p:sp>
    </p:spTree>
    <p:extLst>
      <p:ext uri="{BB962C8B-B14F-4D97-AF65-F5344CB8AC3E}">
        <p14:creationId xmlns:p14="http://schemas.microsoft.com/office/powerpoint/2010/main" val="104609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6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5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p:bldP spid="22" grpId="0"/>
      <p:bldP spid="23" grpId="0"/>
      <p:bldP spid="24" grpId="0"/>
      <p:bldP spid="25" grpId="0"/>
      <p:bldP spid="43" grpId="0"/>
      <p:bldP spid="45" grpId="0"/>
      <p:bldP spid="47" grpId="0"/>
      <p:bldP spid="51" grpId="0"/>
      <p:bldP spid="61" grpId="0"/>
      <p:bldP spid="65" grpId="0"/>
      <p:bldP spid="70" grpId="0"/>
      <p:bldP spid="90" grpId="0"/>
      <p:bldP spid="103" grpId="0" animBg="1"/>
    </p:bldLst>
  </p:timing>
</p:sld>
</file>

<file path=ppt/theme/theme1.xml><?xml version="1.0" encoding="utf-8"?>
<a:theme xmlns:a="http://schemas.openxmlformats.org/drawingml/2006/main" name="pc14_ppt">
  <a:themeElements>
    <a:clrScheme name="Adventist Health System">
      <a:dk1>
        <a:srgbClr val="003861"/>
      </a:dk1>
      <a:lt1>
        <a:srgbClr val="FEFFFF"/>
      </a:lt1>
      <a:dk2>
        <a:srgbClr val="2389BC"/>
      </a:dk2>
      <a:lt2>
        <a:srgbClr val="DDDAD8"/>
      </a:lt2>
      <a:accent1>
        <a:srgbClr val="EEA62B"/>
      </a:accent1>
      <a:accent2>
        <a:srgbClr val="76BB45"/>
      </a:accent2>
      <a:accent3>
        <a:srgbClr val="613293"/>
      </a:accent3>
      <a:accent4>
        <a:srgbClr val="EF483C"/>
      </a:accent4>
      <a:accent5>
        <a:srgbClr val="FFD000"/>
      </a:accent5>
      <a:accent6>
        <a:srgbClr val="29626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CD370F87-0784-2941-B0EB-9ECDB4B8BF7D}" vid="{CF619EDC-EE3E-D041-A6CF-B870FCADD1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1B9D7332FE34439C356801723A5486" ma:contentTypeVersion="19" ma:contentTypeDescription="Create a new document." ma:contentTypeScope="" ma:versionID="40d0c20f39e72af3bef3c2159d4a2293">
  <xsd:schema xmlns:xsd="http://www.w3.org/2001/XMLSchema" xmlns:xs="http://www.w3.org/2001/XMLSchema" xmlns:p="http://schemas.microsoft.com/office/2006/metadata/properties" xmlns:ns1="http://schemas.microsoft.com/sharepoint/v3" xmlns:ns2="91ad8e49-928a-424a-b1ac-74667698aedb" targetNamespace="http://schemas.microsoft.com/office/2006/metadata/properties" ma:root="true" ma:fieldsID="75bf4a99210973473a432f19b158faaf" ns1:_="" ns2:_="">
    <xsd:import namespace="http://schemas.microsoft.com/sharepoint/v3"/>
    <xsd:import namespace="91ad8e49-928a-424a-b1ac-74667698aedb"/>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ad8e49-928a-424a-b1ac-74667698aedb"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7ECED7-1E5B-481F-9890-370D5BC1CDE1}">
  <ds:schemaRefs>
    <ds:schemaRef ds:uri="http://purl.org/dc/elements/1.1/"/>
    <ds:schemaRef ds:uri="http://purl.org/dc/terms/"/>
    <ds:schemaRef ds:uri="http://schemas.microsoft.com/office/2006/documentManagement/types"/>
    <ds:schemaRef ds:uri="http://www.w3.org/XML/1998/namespace"/>
    <ds:schemaRef ds:uri="http://schemas.microsoft.com/sharepoint/v3"/>
    <ds:schemaRef ds:uri="http://purl.org/dc/dcmitype/"/>
    <ds:schemaRef ds:uri="91ad8e49-928a-424a-b1ac-74667698aedb"/>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C4587DC-5AFF-44C3-8131-9B3C4D69C4F2}">
  <ds:schemaRefs>
    <ds:schemaRef ds:uri="http://schemas.microsoft.com/sharepoint/v3/contenttype/forms"/>
  </ds:schemaRefs>
</ds:datastoreItem>
</file>

<file path=customXml/itemProps3.xml><?xml version="1.0" encoding="utf-8"?>
<ds:datastoreItem xmlns:ds="http://schemas.openxmlformats.org/officeDocument/2006/customXml" ds:itemID="{670C6E9A-4A4E-4B9D-AFDA-2B5F05B40D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1ad8e49-928a-424a-b1ac-74667698ae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AHS Standard Blue 16x9 041917</Template>
  <TotalTime>12200</TotalTime>
  <Words>1679</Words>
  <Application>Microsoft Office PowerPoint</Application>
  <PresentationFormat>Custom</PresentationFormat>
  <Paragraphs>214</Paragraphs>
  <Slides>21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Helvetica Neue</vt:lpstr>
      <vt:lpstr>Proxima Nova</vt:lpstr>
      <vt:lpstr>pc14_ppt</vt:lpstr>
      <vt:lpstr>Building the Ecosystem: Integrating CMS, CRM AND Marketing Automation</vt:lpstr>
      <vt:lpstr>PowerPoint Presentation</vt:lpstr>
      <vt:lpstr>Trends in Healthcare Marketing</vt:lpstr>
      <vt:lpstr>We Must Address The Full Consumer Decision Cycle</vt:lpstr>
      <vt:lpstr>Consumers want their Digital Healthcare Experience to be More Like Retail</vt:lpstr>
      <vt:lpstr>Overall Digital Strategy – Think Mobile</vt:lpstr>
      <vt:lpstr>2017 Current State of Healthcare Marketing Technologies</vt:lpstr>
      <vt:lpstr>What Should your Ecosystem Really Look Like?</vt:lpstr>
      <vt:lpstr>PowerPoint Presentation</vt:lpstr>
      <vt:lpstr>Website and CRM Integration</vt:lpstr>
      <vt:lpstr>What does CMS/CRM Integration Really Mean?</vt:lpstr>
      <vt:lpstr>What is Marketing Automation?</vt:lpstr>
      <vt:lpstr>Adoption of Marketing Automation by Industry</vt:lpstr>
      <vt:lpstr>PowerPoint Presentation</vt:lpstr>
      <vt:lpstr>PowerPoint Presentation</vt:lpstr>
      <vt:lpstr>PowerPoint Presentation</vt:lpstr>
      <vt:lpstr>Our Digital Marketing Campaign Journey</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Theme Introduction</dc:title>
  <dc:subject/>
  <dc:creator>Putt, Tim;Haughton, Kristopher</dc:creator>
  <cp:lastModifiedBy>Mike Schneider</cp:lastModifiedBy>
  <cp:revision>62</cp:revision>
  <cp:lastPrinted>2017-03-31T15:10:35Z</cp:lastPrinted>
  <dcterms:created xsi:type="dcterms:W3CDTF">2017-04-20T14:56:34Z</dcterms:created>
  <dcterms:modified xsi:type="dcterms:W3CDTF">2018-03-21T21:23:22Z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0x010100971B9D7332FE34439C356801723A5486</vt:lpwstr>
  </property>
  <property fmtid="{D5CDD505-2E9C-101B-9397-08002B2CF9AE}" pid="3" name="Order">
    <vt:r8>15500</vt:r8>
  </property>
  <property fmtid="{D5CDD505-2E9C-101B-9397-08002B2CF9AE}" pid="4" name="Project">
    <vt:lpwstr>Presentation Templates</vt:lpwstr>
  </property>
  <property fmtid="{D5CDD505-2E9C-101B-9397-08002B2CF9AE}" pid="5" name="Arc Group">
    <vt:lpwstr>Templates</vt:lpwstr>
  </property>
</Properties>
</file>